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5"/>
  </p:notesMasterIdLst>
  <p:sldIdLst>
    <p:sldId id="258" r:id="rId2"/>
    <p:sldId id="257" r:id="rId3"/>
    <p:sldId id="259" r:id="rId4"/>
    <p:sldId id="260" r:id="rId5"/>
    <p:sldId id="261" r:id="rId6"/>
    <p:sldId id="262" r:id="rId7"/>
    <p:sldId id="263" r:id="rId8"/>
    <p:sldId id="264" r:id="rId9"/>
    <p:sldId id="268" r:id="rId10"/>
    <p:sldId id="265" r:id="rId11"/>
    <p:sldId id="266" r:id="rId12"/>
    <p:sldId id="267" r:id="rId13"/>
    <p:sldId id="269" r:id="rId14"/>
    <p:sldId id="270" r:id="rId15"/>
    <p:sldId id="272" r:id="rId16"/>
    <p:sldId id="271"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2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91AC6-392A-4F7E-8A1A-60087018F03F}" type="datetimeFigureOut">
              <a:rPr lang="en-US" smtClean="0"/>
              <a:t>10/16/2018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541AD-27C2-42C5-82AE-5B6A84E9128F}" type="slidenum">
              <a:rPr lang="en-US" smtClean="0"/>
              <a:t>‹#›</a:t>
            </a:fld>
            <a:endParaRPr lang="en-US"/>
          </a:p>
        </p:txBody>
      </p:sp>
    </p:spTree>
    <p:extLst>
      <p:ext uri="{BB962C8B-B14F-4D97-AF65-F5344CB8AC3E}">
        <p14:creationId xmlns:p14="http://schemas.microsoft.com/office/powerpoint/2010/main" val="239087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541AD-27C2-42C5-82AE-5B6A84E9128F}" type="slidenum">
              <a:rPr lang="en-US" smtClean="0"/>
              <a:t>2</a:t>
            </a:fld>
            <a:endParaRPr lang="en-US"/>
          </a:p>
        </p:txBody>
      </p:sp>
    </p:spTree>
    <p:extLst>
      <p:ext uri="{BB962C8B-B14F-4D97-AF65-F5344CB8AC3E}">
        <p14:creationId xmlns:p14="http://schemas.microsoft.com/office/powerpoint/2010/main" val="253556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541AD-27C2-42C5-82AE-5B6A84E9128F}" type="slidenum">
              <a:rPr lang="en-US" smtClean="0"/>
              <a:t>4</a:t>
            </a:fld>
            <a:endParaRPr lang="en-US"/>
          </a:p>
        </p:txBody>
      </p:sp>
    </p:spTree>
    <p:extLst>
      <p:ext uri="{BB962C8B-B14F-4D97-AF65-F5344CB8AC3E}">
        <p14:creationId xmlns:p14="http://schemas.microsoft.com/office/powerpoint/2010/main" val="3038360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541AD-27C2-42C5-82AE-5B6A84E9128F}" type="slidenum">
              <a:rPr lang="en-US" smtClean="0"/>
              <a:t>5</a:t>
            </a:fld>
            <a:endParaRPr lang="en-US"/>
          </a:p>
        </p:txBody>
      </p:sp>
    </p:spTree>
    <p:extLst>
      <p:ext uri="{BB962C8B-B14F-4D97-AF65-F5344CB8AC3E}">
        <p14:creationId xmlns:p14="http://schemas.microsoft.com/office/powerpoint/2010/main" val="2266650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F89C0E-F160-4972-AAAF-4D7635CA3A2D}" type="datetime1">
              <a:rPr lang="en-US" smtClean="0"/>
              <a:t>10/16/2018</a:t>
            </a:fld>
            <a:endParaRPr lang="en-US"/>
          </a:p>
        </p:txBody>
      </p:sp>
      <p:sp>
        <p:nvSpPr>
          <p:cNvPr id="5" name="Footer Placeholder 4"/>
          <p:cNvSpPr>
            <a:spLocks noGrp="1"/>
          </p:cNvSpPr>
          <p:nvPr>
            <p:ph type="ftr" sz="quarter" idx="11"/>
          </p:nvPr>
        </p:nvSpPr>
        <p:spPr/>
        <p:txBody>
          <a:bodyPr/>
          <a:lstStyle/>
          <a:p>
            <a:r>
              <a:rPr lang="en-US" smtClean="0"/>
              <a:t>ENGIN</a:t>
            </a:r>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3475C6A-5C89-4BA6-AED6-7D503C5BD78E}" type="slidenum">
              <a:rPr lang="en-US" smtClean="0"/>
              <a:t>‹#›</a:t>
            </a:fld>
            <a:endParaRPr lang="en-US"/>
          </a:p>
        </p:txBody>
      </p:sp>
    </p:spTree>
    <p:extLst>
      <p:ext uri="{BB962C8B-B14F-4D97-AF65-F5344CB8AC3E}">
        <p14:creationId xmlns:p14="http://schemas.microsoft.com/office/powerpoint/2010/main" val="409730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04B480-2936-407E-881D-9E74FBBCC19E}" type="datetime1">
              <a:rPr lang="en-US" smtClean="0"/>
              <a:t>10/16/2018</a:t>
            </a:fld>
            <a:endParaRPr lang="en-US"/>
          </a:p>
        </p:txBody>
      </p:sp>
      <p:sp>
        <p:nvSpPr>
          <p:cNvPr id="5" name="Footer Placeholder 4"/>
          <p:cNvSpPr>
            <a:spLocks noGrp="1"/>
          </p:cNvSpPr>
          <p:nvPr>
            <p:ph type="ftr" sz="quarter" idx="11"/>
          </p:nvPr>
        </p:nvSpPr>
        <p:spPr/>
        <p:txBody>
          <a:bodyPr/>
          <a:lstStyle/>
          <a:p>
            <a:r>
              <a:rPr lang="en-US" smtClean="0"/>
              <a:t>ENGIN</a:t>
            </a: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475C6A-5C89-4BA6-AED6-7D503C5BD78E}" type="slidenum">
              <a:rPr lang="en-US" smtClean="0"/>
              <a:t>‹#›</a:t>
            </a:fld>
            <a:endParaRPr lang="en-US"/>
          </a:p>
        </p:txBody>
      </p:sp>
    </p:spTree>
    <p:extLst>
      <p:ext uri="{BB962C8B-B14F-4D97-AF65-F5344CB8AC3E}">
        <p14:creationId xmlns:p14="http://schemas.microsoft.com/office/powerpoint/2010/main" val="1816020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ADAC08-AB20-46D4-8CAB-B50E6DEF95AE}" type="datetime1">
              <a:rPr lang="en-US" smtClean="0"/>
              <a:t>10/16/2018</a:t>
            </a:fld>
            <a:endParaRPr lang="en-US"/>
          </a:p>
        </p:txBody>
      </p:sp>
      <p:sp>
        <p:nvSpPr>
          <p:cNvPr id="5" name="Footer Placeholder 4"/>
          <p:cNvSpPr>
            <a:spLocks noGrp="1"/>
          </p:cNvSpPr>
          <p:nvPr>
            <p:ph type="ftr" sz="quarter" idx="11"/>
          </p:nvPr>
        </p:nvSpPr>
        <p:spPr/>
        <p:txBody>
          <a:bodyPr/>
          <a:lstStyle/>
          <a:p>
            <a:r>
              <a:rPr lang="en-US" smtClean="0"/>
              <a:t>ENGIN</a:t>
            </a:r>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475C6A-5C89-4BA6-AED6-7D503C5BD78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05392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EAC6B72-9D04-4F25-B446-8A73297E5023}" type="datetime1">
              <a:rPr lang="en-US" smtClean="0"/>
              <a:t>10/16/2018</a:t>
            </a:fld>
            <a:endParaRPr lang="en-US"/>
          </a:p>
        </p:txBody>
      </p:sp>
      <p:sp>
        <p:nvSpPr>
          <p:cNvPr id="6" name="Footer Placeholder 5"/>
          <p:cNvSpPr>
            <a:spLocks noGrp="1"/>
          </p:cNvSpPr>
          <p:nvPr>
            <p:ph type="ftr" sz="quarter" idx="11"/>
          </p:nvPr>
        </p:nvSpPr>
        <p:spPr/>
        <p:txBody>
          <a:bodyPr/>
          <a:lstStyle/>
          <a:p>
            <a:r>
              <a:rPr lang="en-US" smtClean="0"/>
              <a:t>ENGIN</a:t>
            </a: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475C6A-5C89-4BA6-AED6-7D503C5BD78E}" type="slidenum">
              <a:rPr lang="en-US" smtClean="0"/>
              <a:t>‹#›</a:t>
            </a:fld>
            <a:endParaRPr lang="en-US"/>
          </a:p>
        </p:txBody>
      </p:sp>
    </p:spTree>
    <p:extLst>
      <p:ext uri="{BB962C8B-B14F-4D97-AF65-F5344CB8AC3E}">
        <p14:creationId xmlns:p14="http://schemas.microsoft.com/office/powerpoint/2010/main" val="3585148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3764BAB-62CD-4B32-AA83-1AA2BB5547CD}" type="datetime1">
              <a:rPr lang="en-US" smtClean="0"/>
              <a:t>10/16/2018</a:t>
            </a:fld>
            <a:endParaRPr lang="en-US"/>
          </a:p>
        </p:txBody>
      </p:sp>
      <p:sp>
        <p:nvSpPr>
          <p:cNvPr id="6" name="Footer Placeholder 5"/>
          <p:cNvSpPr>
            <a:spLocks noGrp="1"/>
          </p:cNvSpPr>
          <p:nvPr>
            <p:ph type="ftr" sz="quarter" idx="11"/>
          </p:nvPr>
        </p:nvSpPr>
        <p:spPr/>
        <p:txBody>
          <a:bodyPr/>
          <a:lstStyle/>
          <a:p>
            <a:r>
              <a:rPr lang="en-US" smtClean="0"/>
              <a:t>ENGIN</a:t>
            </a:r>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475C6A-5C89-4BA6-AED6-7D503C5BD78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60674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0811B5A-38D6-4472-B858-007C63E04286}" type="datetime1">
              <a:rPr lang="en-US" smtClean="0"/>
              <a:t>10/16/2018</a:t>
            </a:fld>
            <a:endParaRPr lang="en-US"/>
          </a:p>
        </p:txBody>
      </p:sp>
      <p:sp>
        <p:nvSpPr>
          <p:cNvPr id="6" name="Footer Placeholder 5"/>
          <p:cNvSpPr>
            <a:spLocks noGrp="1"/>
          </p:cNvSpPr>
          <p:nvPr>
            <p:ph type="ftr" sz="quarter" idx="11"/>
          </p:nvPr>
        </p:nvSpPr>
        <p:spPr/>
        <p:txBody>
          <a:bodyPr/>
          <a:lstStyle/>
          <a:p>
            <a:r>
              <a:rPr lang="en-US" smtClean="0"/>
              <a:t>ENGIN</a:t>
            </a: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475C6A-5C89-4BA6-AED6-7D503C5BD78E}" type="slidenum">
              <a:rPr lang="en-US" smtClean="0"/>
              <a:t>‹#›</a:t>
            </a:fld>
            <a:endParaRPr lang="en-US"/>
          </a:p>
        </p:txBody>
      </p:sp>
    </p:spTree>
    <p:extLst>
      <p:ext uri="{BB962C8B-B14F-4D97-AF65-F5344CB8AC3E}">
        <p14:creationId xmlns:p14="http://schemas.microsoft.com/office/powerpoint/2010/main" val="492956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A88E46-84AA-48C0-89F2-DDE44F96031D}" type="datetime1">
              <a:rPr lang="en-US" smtClean="0"/>
              <a:t>10/16/2018</a:t>
            </a:fld>
            <a:endParaRPr lang="en-US"/>
          </a:p>
        </p:txBody>
      </p:sp>
      <p:sp>
        <p:nvSpPr>
          <p:cNvPr id="5" name="Footer Placeholder 4"/>
          <p:cNvSpPr>
            <a:spLocks noGrp="1"/>
          </p:cNvSpPr>
          <p:nvPr>
            <p:ph type="ftr" sz="quarter" idx="11"/>
          </p:nvPr>
        </p:nvSpPr>
        <p:spPr/>
        <p:txBody>
          <a:bodyPr/>
          <a:lstStyle/>
          <a:p>
            <a:r>
              <a:rPr lang="en-US" smtClean="0"/>
              <a:t>ENGIN</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475C6A-5C89-4BA6-AED6-7D503C5BD78E}" type="slidenum">
              <a:rPr lang="en-US" smtClean="0"/>
              <a:t>‹#›</a:t>
            </a:fld>
            <a:endParaRPr lang="en-US"/>
          </a:p>
        </p:txBody>
      </p:sp>
    </p:spTree>
    <p:extLst>
      <p:ext uri="{BB962C8B-B14F-4D97-AF65-F5344CB8AC3E}">
        <p14:creationId xmlns:p14="http://schemas.microsoft.com/office/powerpoint/2010/main" val="2499808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8390A1-BA81-4EF9-8F6D-8A4240A8A620}" type="datetime1">
              <a:rPr lang="en-US" smtClean="0"/>
              <a:t>10/16/2018</a:t>
            </a:fld>
            <a:endParaRPr lang="en-US"/>
          </a:p>
        </p:txBody>
      </p:sp>
      <p:sp>
        <p:nvSpPr>
          <p:cNvPr id="5" name="Footer Placeholder 4"/>
          <p:cNvSpPr>
            <a:spLocks noGrp="1"/>
          </p:cNvSpPr>
          <p:nvPr>
            <p:ph type="ftr" sz="quarter" idx="11"/>
          </p:nvPr>
        </p:nvSpPr>
        <p:spPr/>
        <p:txBody>
          <a:bodyPr/>
          <a:lstStyle/>
          <a:p>
            <a:r>
              <a:rPr lang="en-US" smtClean="0"/>
              <a:t>ENGIN</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475C6A-5C89-4BA6-AED6-7D503C5BD78E}" type="slidenum">
              <a:rPr lang="en-US" smtClean="0"/>
              <a:t>‹#›</a:t>
            </a:fld>
            <a:endParaRPr lang="en-US"/>
          </a:p>
        </p:txBody>
      </p:sp>
    </p:spTree>
    <p:extLst>
      <p:ext uri="{BB962C8B-B14F-4D97-AF65-F5344CB8AC3E}">
        <p14:creationId xmlns:p14="http://schemas.microsoft.com/office/powerpoint/2010/main" val="31790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6EC1A0-A3BC-454B-99E6-89514AC756D2}" type="datetime1">
              <a:rPr lang="en-US" smtClean="0"/>
              <a:t>10/16/2018</a:t>
            </a:fld>
            <a:endParaRPr lang="en-US"/>
          </a:p>
        </p:txBody>
      </p:sp>
      <p:sp>
        <p:nvSpPr>
          <p:cNvPr id="5" name="Footer Placeholder 4"/>
          <p:cNvSpPr>
            <a:spLocks noGrp="1"/>
          </p:cNvSpPr>
          <p:nvPr>
            <p:ph type="ftr" sz="quarter" idx="11"/>
          </p:nvPr>
        </p:nvSpPr>
        <p:spPr/>
        <p:txBody>
          <a:bodyPr/>
          <a:lstStyle/>
          <a:p>
            <a:r>
              <a:rPr lang="en-US" smtClean="0"/>
              <a:t>ENGIN</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475C6A-5C89-4BA6-AED6-7D503C5BD78E}" type="slidenum">
              <a:rPr lang="en-US" smtClean="0"/>
              <a:t>‹#›</a:t>
            </a:fld>
            <a:endParaRPr lang="en-US"/>
          </a:p>
        </p:txBody>
      </p:sp>
    </p:spTree>
    <p:extLst>
      <p:ext uri="{BB962C8B-B14F-4D97-AF65-F5344CB8AC3E}">
        <p14:creationId xmlns:p14="http://schemas.microsoft.com/office/powerpoint/2010/main" val="1717485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90C141-956B-4316-AF11-82B8C97F845E}" type="datetime1">
              <a:rPr lang="en-US" smtClean="0"/>
              <a:t>10/16/2018</a:t>
            </a:fld>
            <a:endParaRPr lang="en-US"/>
          </a:p>
        </p:txBody>
      </p:sp>
      <p:sp>
        <p:nvSpPr>
          <p:cNvPr id="5" name="Footer Placeholder 4"/>
          <p:cNvSpPr>
            <a:spLocks noGrp="1"/>
          </p:cNvSpPr>
          <p:nvPr>
            <p:ph type="ftr" sz="quarter" idx="11"/>
          </p:nvPr>
        </p:nvSpPr>
        <p:spPr/>
        <p:txBody>
          <a:bodyPr/>
          <a:lstStyle/>
          <a:p>
            <a:r>
              <a:rPr lang="en-US" smtClean="0"/>
              <a:t>ENGIN</a:t>
            </a: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475C6A-5C89-4BA6-AED6-7D503C5BD78E}" type="slidenum">
              <a:rPr lang="en-US" smtClean="0"/>
              <a:t>‹#›</a:t>
            </a:fld>
            <a:endParaRPr lang="en-US"/>
          </a:p>
        </p:txBody>
      </p:sp>
    </p:spTree>
    <p:extLst>
      <p:ext uri="{BB962C8B-B14F-4D97-AF65-F5344CB8AC3E}">
        <p14:creationId xmlns:p14="http://schemas.microsoft.com/office/powerpoint/2010/main" val="1803622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E31C50-B2B7-439B-ADD3-446D59A6EDC5}" type="datetime1">
              <a:rPr lang="en-US" smtClean="0"/>
              <a:t>10/16/2018</a:t>
            </a:fld>
            <a:endParaRPr lang="en-US"/>
          </a:p>
        </p:txBody>
      </p:sp>
      <p:sp>
        <p:nvSpPr>
          <p:cNvPr id="6" name="Footer Placeholder 5"/>
          <p:cNvSpPr>
            <a:spLocks noGrp="1"/>
          </p:cNvSpPr>
          <p:nvPr>
            <p:ph type="ftr" sz="quarter" idx="11"/>
          </p:nvPr>
        </p:nvSpPr>
        <p:spPr/>
        <p:txBody>
          <a:bodyPr/>
          <a:lstStyle/>
          <a:p>
            <a:r>
              <a:rPr lang="en-US" smtClean="0"/>
              <a:t>ENGIN</a:t>
            </a:r>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3475C6A-5C89-4BA6-AED6-7D503C5BD78E}" type="slidenum">
              <a:rPr lang="en-US" smtClean="0"/>
              <a:t>‹#›</a:t>
            </a:fld>
            <a:endParaRPr lang="en-US"/>
          </a:p>
        </p:txBody>
      </p:sp>
    </p:spTree>
    <p:extLst>
      <p:ext uri="{BB962C8B-B14F-4D97-AF65-F5344CB8AC3E}">
        <p14:creationId xmlns:p14="http://schemas.microsoft.com/office/powerpoint/2010/main" val="1324735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A26B1F-5BBA-4611-B73C-2933032380DB}" type="datetime1">
              <a:rPr lang="en-US" smtClean="0"/>
              <a:t>10/16/2018</a:t>
            </a:fld>
            <a:endParaRPr lang="en-US"/>
          </a:p>
        </p:txBody>
      </p:sp>
      <p:sp>
        <p:nvSpPr>
          <p:cNvPr id="8" name="Footer Placeholder 7"/>
          <p:cNvSpPr>
            <a:spLocks noGrp="1"/>
          </p:cNvSpPr>
          <p:nvPr>
            <p:ph type="ftr" sz="quarter" idx="11"/>
          </p:nvPr>
        </p:nvSpPr>
        <p:spPr/>
        <p:txBody>
          <a:bodyPr/>
          <a:lstStyle/>
          <a:p>
            <a:r>
              <a:rPr lang="en-US" smtClean="0"/>
              <a:t>ENGIN</a:t>
            </a:r>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3475C6A-5C89-4BA6-AED6-7D503C5BD78E}" type="slidenum">
              <a:rPr lang="en-US" smtClean="0"/>
              <a:t>‹#›</a:t>
            </a:fld>
            <a:endParaRPr lang="en-US"/>
          </a:p>
        </p:txBody>
      </p:sp>
    </p:spTree>
    <p:extLst>
      <p:ext uri="{BB962C8B-B14F-4D97-AF65-F5344CB8AC3E}">
        <p14:creationId xmlns:p14="http://schemas.microsoft.com/office/powerpoint/2010/main" val="3710435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514F49-0593-4607-AF43-FCF992FA3AFA}" type="datetime1">
              <a:rPr lang="en-US" smtClean="0"/>
              <a:t>10/16/2018</a:t>
            </a:fld>
            <a:endParaRPr lang="en-US"/>
          </a:p>
        </p:txBody>
      </p:sp>
      <p:sp>
        <p:nvSpPr>
          <p:cNvPr id="4" name="Footer Placeholder 3"/>
          <p:cNvSpPr>
            <a:spLocks noGrp="1"/>
          </p:cNvSpPr>
          <p:nvPr>
            <p:ph type="ftr" sz="quarter" idx="11"/>
          </p:nvPr>
        </p:nvSpPr>
        <p:spPr/>
        <p:txBody>
          <a:bodyPr/>
          <a:lstStyle/>
          <a:p>
            <a:r>
              <a:rPr lang="en-US" smtClean="0"/>
              <a:t>ENGIN</a:t>
            </a:r>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3475C6A-5C89-4BA6-AED6-7D503C5BD78E}" type="slidenum">
              <a:rPr lang="en-US" smtClean="0"/>
              <a:t>‹#›</a:t>
            </a:fld>
            <a:endParaRPr lang="en-US"/>
          </a:p>
        </p:txBody>
      </p:sp>
    </p:spTree>
    <p:extLst>
      <p:ext uri="{BB962C8B-B14F-4D97-AF65-F5344CB8AC3E}">
        <p14:creationId xmlns:p14="http://schemas.microsoft.com/office/powerpoint/2010/main" val="416910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89C9D0-6606-4934-97EF-EDCAF8DEE5F3}" type="datetime1">
              <a:rPr lang="en-US" smtClean="0"/>
              <a:t>10/16/2018</a:t>
            </a:fld>
            <a:endParaRPr lang="en-US"/>
          </a:p>
        </p:txBody>
      </p:sp>
      <p:sp>
        <p:nvSpPr>
          <p:cNvPr id="3" name="Footer Placeholder 2"/>
          <p:cNvSpPr>
            <a:spLocks noGrp="1"/>
          </p:cNvSpPr>
          <p:nvPr>
            <p:ph type="ftr" sz="quarter" idx="11"/>
          </p:nvPr>
        </p:nvSpPr>
        <p:spPr/>
        <p:txBody>
          <a:bodyPr/>
          <a:lstStyle/>
          <a:p>
            <a:r>
              <a:rPr lang="en-US" smtClean="0"/>
              <a:t>ENGIN</a:t>
            </a:r>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3475C6A-5C89-4BA6-AED6-7D503C5BD78E}" type="slidenum">
              <a:rPr lang="en-US" smtClean="0"/>
              <a:t>‹#›</a:t>
            </a:fld>
            <a:endParaRPr lang="en-US"/>
          </a:p>
        </p:txBody>
      </p:sp>
    </p:spTree>
    <p:extLst>
      <p:ext uri="{BB962C8B-B14F-4D97-AF65-F5344CB8AC3E}">
        <p14:creationId xmlns:p14="http://schemas.microsoft.com/office/powerpoint/2010/main" val="1694309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16062D-DAF6-4AD9-8DAC-A035CDC5A63B}" type="datetime1">
              <a:rPr lang="en-US" smtClean="0"/>
              <a:t>10/16/2018</a:t>
            </a:fld>
            <a:endParaRPr lang="en-US"/>
          </a:p>
        </p:txBody>
      </p:sp>
      <p:sp>
        <p:nvSpPr>
          <p:cNvPr id="6" name="Footer Placeholder 5"/>
          <p:cNvSpPr>
            <a:spLocks noGrp="1"/>
          </p:cNvSpPr>
          <p:nvPr>
            <p:ph type="ftr" sz="quarter" idx="11"/>
          </p:nvPr>
        </p:nvSpPr>
        <p:spPr/>
        <p:txBody>
          <a:bodyPr/>
          <a:lstStyle/>
          <a:p>
            <a:r>
              <a:rPr lang="en-US" smtClean="0"/>
              <a:t>ENGIN</a:t>
            </a:r>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3475C6A-5C89-4BA6-AED6-7D503C5BD78E}" type="slidenum">
              <a:rPr lang="en-US" smtClean="0"/>
              <a:t>‹#›</a:t>
            </a:fld>
            <a:endParaRPr lang="en-US"/>
          </a:p>
        </p:txBody>
      </p:sp>
    </p:spTree>
    <p:extLst>
      <p:ext uri="{BB962C8B-B14F-4D97-AF65-F5344CB8AC3E}">
        <p14:creationId xmlns:p14="http://schemas.microsoft.com/office/powerpoint/2010/main" val="1016560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2FEC3-0A11-4204-A4D8-40ADB4D14673}" type="datetime1">
              <a:rPr lang="en-US" smtClean="0"/>
              <a:t>10/16/2018</a:t>
            </a:fld>
            <a:endParaRPr lang="en-US"/>
          </a:p>
        </p:txBody>
      </p:sp>
      <p:sp>
        <p:nvSpPr>
          <p:cNvPr id="6" name="Footer Placeholder 5"/>
          <p:cNvSpPr>
            <a:spLocks noGrp="1"/>
          </p:cNvSpPr>
          <p:nvPr>
            <p:ph type="ftr" sz="quarter" idx="11"/>
          </p:nvPr>
        </p:nvSpPr>
        <p:spPr/>
        <p:txBody>
          <a:bodyPr/>
          <a:lstStyle/>
          <a:p>
            <a:r>
              <a:rPr lang="en-US" smtClean="0"/>
              <a:t>ENGIN</a:t>
            </a: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475C6A-5C89-4BA6-AED6-7D503C5BD78E}" type="slidenum">
              <a:rPr lang="en-US" smtClean="0"/>
              <a:t>‹#›</a:t>
            </a:fld>
            <a:endParaRPr lang="en-US"/>
          </a:p>
        </p:txBody>
      </p:sp>
    </p:spTree>
    <p:extLst>
      <p:ext uri="{BB962C8B-B14F-4D97-AF65-F5344CB8AC3E}">
        <p14:creationId xmlns:p14="http://schemas.microsoft.com/office/powerpoint/2010/main" val="3259768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9464A9C-B595-43D2-9AF8-892CE84C36B2}" type="datetime1">
              <a:rPr lang="en-US" smtClean="0"/>
              <a:t>10/16/2018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ENGIN</a:t>
            </a:r>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3475C6A-5C89-4BA6-AED6-7D503C5BD78E}" type="slidenum">
              <a:rPr lang="en-US" smtClean="0"/>
              <a:t>‹#›</a:t>
            </a:fld>
            <a:endParaRPr lang="en-US"/>
          </a:p>
        </p:txBody>
      </p:sp>
    </p:spTree>
    <p:extLst>
      <p:ext uri="{BB962C8B-B14F-4D97-AF65-F5344CB8AC3E}">
        <p14:creationId xmlns:p14="http://schemas.microsoft.com/office/powerpoint/2010/main" val="105760416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2" y="497792"/>
            <a:ext cx="8915399" cy="2262781"/>
          </a:xfrm>
        </p:spPr>
        <p:txBody>
          <a:bodyPr/>
          <a:lstStyle/>
          <a:p>
            <a:r>
              <a:rPr lang="en-US" dirty="0" smtClean="0">
                <a:solidFill>
                  <a:schemeClr val="tx1"/>
                </a:solidFill>
              </a:rPr>
              <a:t>Surveying Engineering</a:t>
            </a:r>
            <a:endParaRPr lang="en-US" dirty="0">
              <a:solidFill>
                <a:schemeClr val="tx1"/>
              </a:solidFill>
            </a:endParaRPr>
          </a:p>
        </p:txBody>
      </p:sp>
      <p:sp>
        <p:nvSpPr>
          <p:cNvPr id="3" name="Subtitle 2"/>
          <p:cNvSpPr>
            <a:spLocks noGrp="1"/>
          </p:cNvSpPr>
          <p:nvPr>
            <p:ph type="subTitle" idx="1"/>
          </p:nvPr>
        </p:nvSpPr>
        <p:spPr>
          <a:xfrm>
            <a:off x="2589213" y="3948157"/>
            <a:ext cx="8915399" cy="1955505"/>
          </a:xfrm>
        </p:spPr>
        <p:txBody>
          <a:bodyPr>
            <a:normAutofit lnSpcReduction="10000"/>
          </a:bodyPr>
          <a:lstStyle/>
          <a:p>
            <a:r>
              <a:rPr lang="en-US" dirty="0" err="1" smtClean="0">
                <a:solidFill>
                  <a:schemeClr val="tx1"/>
                </a:solidFill>
                <a:latin typeface="Arial" panose="020B0604020202020204" pitchFamily="34" charset="0"/>
                <a:cs typeface="Arial" panose="020B0604020202020204" pitchFamily="34" charset="0"/>
              </a:rPr>
              <a:t>Dr</a:t>
            </a:r>
            <a:r>
              <a:rPr lang="en-US" dirty="0" smtClean="0">
                <a:solidFill>
                  <a:schemeClr val="tx1"/>
                </a:solidFill>
                <a:latin typeface="Arial" panose="020B0604020202020204" pitchFamily="34" charset="0"/>
                <a:cs typeface="Arial" panose="020B0604020202020204" pitchFamily="34" charset="0"/>
              </a:rPr>
              <a:t> Nada Kadhim</a:t>
            </a:r>
          </a:p>
          <a:p>
            <a:r>
              <a:rPr lang="en-US" dirty="0" err="1" smtClean="0">
                <a:solidFill>
                  <a:schemeClr val="tx1"/>
                </a:solidFill>
                <a:latin typeface="Arial" panose="020B0604020202020204" pitchFamily="34" charset="0"/>
                <a:cs typeface="Arial" panose="020B0604020202020204" pitchFamily="34" charset="0"/>
              </a:rPr>
              <a:t>Diyala</a:t>
            </a:r>
            <a:r>
              <a:rPr lang="en-US" dirty="0" smtClean="0">
                <a:solidFill>
                  <a:schemeClr val="tx1"/>
                </a:solidFill>
                <a:latin typeface="Arial" panose="020B0604020202020204" pitchFamily="34" charset="0"/>
                <a:cs typeface="Arial" panose="020B0604020202020204" pitchFamily="34" charset="0"/>
              </a:rPr>
              <a:t> School of Engineering</a:t>
            </a:r>
          </a:p>
          <a:p>
            <a:r>
              <a:rPr lang="en-US" dirty="0" smtClean="0">
                <a:solidFill>
                  <a:schemeClr val="tx1"/>
                </a:solidFill>
                <a:latin typeface="Arial" panose="020B0604020202020204" pitchFamily="34" charset="0"/>
                <a:cs typeface="Arial" panose="020B0604020202020204" pitchFamily="34" charset="0"/>
              </a:rPr>
              <a:t>University of </a:t>
            </a:r>
            <a:r>
              <a:rPr lang="en-US" dirty="0" err="1" smtClean="0">
                <a:solidFill>
                  <a:schemeClr val="tx1"/>
                </a:solidFill>
                <a:latin typeface="Arial" panose="020B0604020202020204" pitchFamily="34" charset="0"/>
                <a:cs typeface="Arial" panose="020B0604020202020204" pitchFamily="34" charset="0"/>
              </a:rPr>
              <a:t>Diyala</a:t>
            </a:r>
            <a:endParaRPr lang="en-US" dirty="0" smtClean="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Second Stage</a:t>
            </a:r>
          </a:p>
          <a:p>
            <a:r>
              <a:rPr lang="en-US" dirty="0" smtClean="0">
                <a:solidFill>
                  <a:schemeClr val="tx1"/>
                </a:solidFill>
                <a:latin typeface="Arial" panose="020B0604020202020204" pitchFamily="34" charset="0"/>
                <a:cs typeface="Arial" panose="020B0604020202020204" pitchFamily="34" charset="0"/>
              </a:rPr>
              <a:t>14/10/2018</a:t>
            </a:r>
            <a:endParaRPr lang="en-US" dirty="0">
              <a:solidFill>
                <a:schemeClr val="tx1"/>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ENGIN</a:t>
            </a:r>
            <a:endParaRPr lang="en-US"/>
          </a:p>
        </p:txBody>
      </p:sp>
      <p:sp>
        <p:nvSpPr>
          <p:cNvPr id="5" name="Slide Number Placeholder 4"/>
          <p:cNvSpPr>
            <a:spLocks noGrp="1"/>
          </p:cNvSpPr>
          <p:nvPr>
            <p:ph type="sldNum" sz="quarter" idx="12"/>
          </p:nvPr>
        </p:nvSpPr>
        <p:spPr/>
        <p:txBody>
          <a:bodyPr/>
          <a:lstStyle/>
          <a:p>
            <a:fld id="{63475C6A-5C89-4BA6-AED6-7D503C5BD78E}" type="slidenum">
              <a:rPr lang="en-US" smtClean="0"/>
              <a:t>1</a:t>
            </a:fld>
            <a:endParaRPr lang="en-US"/>
          </a:p>
        </p:txBody>
      </p:sp>
    </p:spTree>
    <p:extLst>
      <p:ext uri="{BB962C8B-B14F-4D97-AF65-F5344CB8AC3E}">
        <p14:creationId xmlns:p14="http://schemas.microsoft.com/office/powerpoint/2010/main" val="3399791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79837"/>
          </a:xfrm>
        </p:spPr>
        <p:txBody>
          <a:bodyPr/>
          <a:lstStyle/>
          <a:p>
            <a:r>
              <a:rPr lang="en-US" dirty="0" smtClean="0">
                <a:solidFill>
                  <a:schemeClr val="tx1"/>
                </a:solidFill>
                <a:latin typeface="Arial" panose="020B0604020202020204" pitchFamily="34" charset="0"/>
                <a:cs typeface="Arial" panose="020B0604020202020204" pitchFamily="34" charset="0"/>
              </a:rPr>
              <a:t>Types of surveying</a:t>
            </a:r>
            <a:endParaRPr lang="en-US"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89212" y="1660358"/>
            <a:ext cx="8915400" cy="4475450"/>
          </a:xfrm>
        </p:spPr>
        <p:txBody>
          <a:bodyPr>
            <a:normAutofit fontScale="92500" lnSpcReduction="10000"/>
          </a:bodyPr>
          <a:lstStyle/>
          <a:p>
            <a:pPr marL="0" indent="0">
              <a:buNone/>
            </a:pPr>
            <a:r>
              <a:rPr lang="en-US" dirty="0" smtClean="0">
                <a:solidFill>
                  <a:schemeClr val="tx1"/>
                </a:solidFill>
                <a:latin typeface="Arial" panose="020B0604020202020204" pitchFamily="34" charset="0"/>
                <a:cs typeface="Arial" panose="020B0604020202020204" pitchFamily="34" charset="0"/>
              </a:rPr>
              <a:t>Surveys are often classified by purpose, as follows.</a:t>
            </a:r>
          </a:p>
          <a:p>
            <a:r>
              <a:rPr lang="en-US" dirty="0" smtClean="0">
                <a:solidFill>
                  <a:schemeClr val="tx1"/>
                </a:solidFill>
                <a:latin typeface="Arial" panose="020B0604020202020204" pitchFamily="34" charset="0"/>
                <a:cs typeface="Arial" panose="020B0604020202020204" pitchFamily="34" charset="0"/>
              </a:rPr>
              <a:t>Topographic surveys</a:t>
            </a:r>
          </a:p>
          <a:p>
            <a:pPr>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These produce maps and plans of the natural and man-made features.</a:t>
            </a:r>
          </a:p>
          <a:p>
            <a:pPr>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A plan detail is drawn such that it is true to scale, whilst in a map many features have to be represented by symbols, the scale being too small.</a:t>
            </a:r>
          </a:p>
          <a:p>
            <a:pPr>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Plans tend to be used for engineering design and administration purposes only, but maps have a multitude of uses: navigational, recreational, geographical, geological, military, exploration – their scales ranging from 1:25,000 to, say 1:1000,000</a:t>
            </a:r>
          </a:p>
          <a:p>
            <a:r>
              <a:rPr lang="en-US" dirty="0" smtClean="0">
                <a:solidFill>
                  <a:schemeClr val="tx1"/>
                </a:solidFill>
                <a:latin typeface="Arial" panose="020B0604020202020204" pitchFamily="34" charset="0"/>
                <a:cs typeface="Arial" panose="020B0604020202020204" pitchFamily="34" charset="0"/>
              </a:rPr>
              <a:t>Engineering surveys</a:t>
            </a:r>
          </a:p>
          <a:p>
            <a:pPr>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These include all the survey work required before, during and after any engineering works.</a:t>
            </a:r>
          </a:p>
          <a:p>
            <a:pPr>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For the design and construction of new routes, e.g. roads and railways, but in many other aspects of surveying, it is required to calculate the areas and volumes of land </a:t>
            </a:r>
            <a:r>
              <a:rPr lang="en-US" dirty="0" smtClean="0">
                <a:solidFill>
                  <a:schemeClr val="tx1"/>
                </a:solidFill>
                <a:latin typeface="Arial" panose="020B0604020202020204" pitchFamily="34" charset="0"/>
                <a:cs typeface="Arial" panose="020B0604020202020204" pitchFamily="34" charset="0"/>
              </a:rPr>
              <a:t>and </a:t>
            </a:r>
            <a:r>
              <a:rPr lang="en-US" dirty="0" smtClean="0">
                <a:solidFill>
                  <a:schemeClr val="tx1"/>
                </a:solidFill>
                <a:latin typeface="Arial" panose="020B0604020202020204" pitchFamily="34" charset="0"/>
                <a:cs typeface="Arial" panose="020B0604020202020204" pitchFamily="34" charset="0"/>
              </a:rPr>
              <a:t>for setting out curves for route alignment.</a:t>
            </a:r>
            <a:endParaRPr lang="en-US" dirty="0">
              <a:solidFill>
                <a:schemeClr val="tx1"/>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ENGIN</a:t>
            </a:r>
            <a:endParaRPr lang="en-US"/>
          </a:p>
        </p:txBody>
      </p:sp>
      <p:sp>
        <p:nvSpPr>
          <p:cNvPr id="5" name="Slide Number Placeholder 4"/>
          <p:cNvSpPr>
            <a:spLocks noGrp="1"/>
          </p:cNvSpPr>
          <p:nvPr>
            <p:ph type="sldNum" sz="quarter" idx="12"/>
          </p:nvPr>
        </p:nvSpPr>
        <p:spPr/>
        <p:txBody>
          <a:bodyPr/>
          <a:lstStyle/>
          <a:p>
            <a:fld id="{63475C6A-5C89-4BA6-AED6-7D503C5BD78E}" type="slidenum">
              <a:rPr lang="en-US" smtClean="0"/>
              <a:t>10</a:t>
            </a:fld>
            <a:endParaRPr lang="en-US"/>
          </a:p>
        </p:txBody>
      </p:sp>
    </p:spTree>
    <p:extLst>
      <p:ext uri="{BB962C8B-B14F-4D97-AF65-F5344CB8AC3E}">
        <p14:creationId xmlns:p14="http://schemas.microsoft.com/office/powerpoint/2010/main" val="287868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87782"/>
            <a:ext cx="8915400" cy="5348026"/>
          </a:xfrm>
        </p:spPr>
        <p:txBody>
          <a:bodyPr>
            <a:normAutofit/>
          </a:bodyPr>
          <a:lstStyle/>
          <a:p>
            <a:pPr>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Typical scales are as follows:</a:t>
            </a:r>
          </a:p>
          <a:p>
            <a:pPr marL="0" indent="0">
              <a:buNone/>
            </a:pPr>
            <a:r>
              <a:rPr lang="en-US" dirty="0" smtClean="0">
                <a:solidFill>
                  <a:schemeClr val="tx1"/>
                </a:solidFill>
                <a:latin typeface="Arial" panose="020B0604020202020204" pitchFamily="34" charset="0"/>
                <a:cs typeface="Arial" panose="020B0604020202020204" pitchFamily="34" charset="0"/>
              </a:rPr>
              <a:t>Architectural work, building work, location drawings: 1/50, 1/100, 1/200.</a:t>
            </a:r>
          </a:p>
          <a:p>
            <a:pPr marL="0" indent="0">
              <a:buNone/>
            </a:pPr>
            <a:r>
              <a:rPr lang="en-US" dirty="0" smtClean="0">
                <a:solidFill>
                  <a:schemeClr val="tx1"/>
                </a:solidFill>
                <a:latin typeface="Arial" panose="020B0604020202020204" pitchFamily="34" charset="0"/>
                <a:cs typeface="Arial" panose="020B0604020202020204" pitchFamily="34" charset="0"/>
              </a:rPr>
              <a:t>Site plans, civil engineering works: 1/500, 1/1000, 1/1500, 1/2000, 1/2500.</a:t>
            </a:r>
            <a:endParaRPr lang="en-US" dirty="0">
              <a:solidFill>
                <a:schemeClr val="tx1"/>
              </a:solidFill>
              <a:latin typeface="Arial" panose="020B0604020202020204" pitchFamily="34" charset="0"/>
              <a:cs typeface="Arial" panose="020B0604020202020204" pitchFamily="34" charset="0"/>
            </a:endParaRPr>
          </a:p>
          <a:p>
            <a:pPr marL="0" indent="0">
              <a:buNone/>
            </a:pPr>
            <a:r>
              <a:rPr lang="en-US" dirty="0" smtClean="0">
                <a:solidFill>
                  <a:schemeClr val="tx1"/>
                </a:solidFill>
                <a:latin typeface="Arial" panose="020B0604020202020204" pitchFamily="34" charset="0"/>
                <a:cs typeface="Arial" panose="020B0604020202020204" pitchFamily="34" charset="0"/>
              </a:rPr>
              <a:t>Town surveys, highway surveys: 1/1250, 1/2000, 1/2500, 1/5000, 1/10,000, 1/20,000, 1/50,000.</a:t>
            </a:r>
          </a:p>
          <a:p>
            <a:r>
              <a:rPr lang="en-US" dirty="0" smtClean="0">
                <a:solidFill>
                  <a:schemeClr val="tx1"/>
                </a:solidFill>
                <a:latin typeface="Arial" panose="020B0604020202020204" pitchFamily="34" charset="0"/>
                <a:cs typeface="Arial" panose="020B0604020202020204" pitchFamily="34" charset="0"/>
              </a:rPr>
              <a:t>Cadastral surveys</a:t>
            </a:r>
          </a:p>
          <a:p>
            <a:pPr marL="0" indent="0">
              <a:buNone/>
            </a:pPr>
            <a:r>
              <a:rPr lang="en-US" dirty="0" smtClean="0">
                <a:solidFill>
                  <a:schemeClr val="tx1"/>
                </a:solidFill>
                <a:latin typeface="Arial" panose="020B0604020202020204" pitchFamily="34" charset="0"/>
                <a:cs typeface="Arial" panose="020B0604020202020204" pitchFamily="34" charset="0"/>
              </a:rPr>
              <a:t>These are undertaken to produce plans of property boundaries for legal purposes. In many countries the registration of ownership of land is based on such plans.</a:t>
            </a:r>
          </a:p>
          <a:p>
            <a:endParaRPr lang="en-US" dirty="0">
              <a:solidFill>
                <a:schemeClr val="tx1"/>
              </a:solidFill>
              <a:latin typeface="Arial" panose="020B0604020202020204" pitchFamily="34" charset="0"/>
              <a:cs typeface="Arial" panose="020B0604020202020204" pitchFamily="34" charset="0"/>
            </a:endParaRPr>
          </a:p>
          <a:p>
            <a:pPr marL="0" indent="0">
              <a:buNone/>
            </a:pPr>
            <a:r>
              <a:rPr lang="en-US" dirty="0" smtClean="0">
                <a:solidFill>
                  <a:schemeClr val="tx1"/>
                </a:solidFill>
                <a:latin typeface="Arial" panose="020B0604020202020204" pitchFamily="34" charset="0"/>
                <a:cs typeface="Arial" panose="020B0604020202020204" pitchFamily="34" charset="0"/>
              </a:rPr>
              <a:t>Assignment (1):</a:t>
            </a:r>
          </a:p>
          <a:p>
            <a:pPr marL="0" indent="0">
              <a:buNone/>
            </a:pPr>
            <a:r>
              <a:rPr lang="en-US" dirty="0" smtClean="0">
                <a:solidFill>
                  <a:schemeClr val="tx1"/>
                </a:solidFill>
                <a:latin typeface="Arial" panose="020B0604020202020204" pitchFamily="34" charset="0"/>
                <a:cs typeface="Arial" panose="020B0604020202020204" pitchFamily="34" charset="0"/>
              </a:rPr>
              <a:t>Give a proper definition to the following expressions:</a:t>
            </a:r>
          </a:p>
          <a:p>
            <a:pPr marL="0" indent="0">
              <a:buNone/>
            </a:pPr>
            <a:r>
              <a:rPr lang="en-US" dirty="0" smtClean="0">
                <a:solidFill>
                  <a:schemeClr val="tx1"/>
                </a:solidFill>
                <a:latin typeface="Arial" panose="020B0604020202020204" pitchFamily="34" charset="0"/>
                <a:cs typeface="Arial" panose="020B0604020202020204" pitchFamily="34" charset="0"/>
              </a:rPr>
              <a:t>Photogrammetry, Cartography, </a:t>
            </a:r>
            <a:r>
              <a:rPr lang="en-US" dirty="0">
                <a:solidFill>
                  <a:schemeClr val="tx1"/>
                </a:solidFill>
                <a:latin typeface="Arial" panose="020B0604020202020204" pitchFamily="34" charset="0"/>
                <a:cs typeface="Arial" panose="020B0604020202020204" pitchFamily="34" charset="0"/>
              </a:rPr>
              <a:t>Mine </a:t>
            </a:r>
            <a:r>
              <a:rPr lang="en-US" dirty="0" smtClean="0">
                <a:solidFill>
                  <a:schemeClr val="tx1"/>
                </a:solidFill>
                <a:latin typeface="Arial" panose="020B0604020202020204" pitchFamily="34" charset="0"/>
                <a:cs typeface="Arial" panose="020B0604020202020204" pitchFamily="34" charset="0"/>
              </a:rPr>
              <a:t>surveying, and </a:t>
            </a:r>
            <a:r>
              <a:rPr lang="en-US" dirty="0">
                <a:solidFill>
                  <a:schemeClr val="tx1"/>
                </a:solidFill>
                <a:latin typeface="Arial" panose="020B0604020202020204" pitchFamily="34" charset="0"/>
                <a:cs typeface="Arial" panose="020B0604020202020204" pitchFamily="34" charset="0"/>
              </a:rPr>
              <a:t>Hydrographic survey </a:t>
            </a:r>
          </a:p>
        </p:txBody>
      </p:sp>
      <p:sp>
        <p:nvSpPr>
          <p:cNvPr id="4" name="Footer Placeholder 3"/>
          <p:cNvSpPr>
            <a:spLocks noGrp="1"/>
          </p:cNvSpPr>
          <p:nvPr>
            <p:ph type="ftr" sz="quarter" idx="11"/>
          </p:nvPr>
        </p:nvSpPr>
        <p:spPr/>
        <p:txBody>
          <a:bodyPr/>
          <a:lstStyle/>
          <a:p>
            <a:r>
              <a:rPr lang="en-US" smtClean="0"/>
              <a:t>ENGIN</a:t>
            </a:r>
            <a:endParaRPr lang="en-US"/>
          </a:p>
        </p:txBody>
      </p:sp>
      <p:sp>
        <p:nvSpPr>
          <p:cNvPr id="5" name="Slide Number Placeholder 4"/>
          <p:cNvSpPr>
            <a:spLocks noGrp="1"/>
          </p:cNvSpPr>
          <p:nvPr>
            <p:ph type="sldNum" sz="quarter" idx="12"/>
          </p:nvPr>
        </p:nvSpPr>
        <p:spPr/>
        <p:txBody>
          <a:bodyPr/>
          <a:lstStyle/>
          <a:p>
            <a:fld id="{63475C6A-5C89-4BA6-AED6-7D503C5BD78E}" type="slidenum">
              <a:rPr lang="en-US" smtClean="0"/>
              <a:t>11</a:t>
            </a:fld>
            <a:endParaRPr lang="en-US"/>
          </a:p>
        </p:txBody>
      </p:sp>
    </p:spTree>
    <p:extLst>
      <p:ext uri="{BB962C8B-B14F-4D97-AF65-F5344CB8AC3E}">
        <p14:creationId xmlns:p14="http://schemas.microsoft.com/office/powerpoint/2010/main" val="3457914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Elementary surveying &amp; the use of surveying</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Arial" panose="020B0604020202020204" pitchFamily="34" charset="0"/>
                <a:cs typeface="Arial" panose="020B0604020202020204" pitchFamily="34" charset="0"/>
              </a:rPr>
              <a:t>The surface of the earth over any construction site is really only a collection of points lying at different heights.</a:t>
            </a:r>
          </a:p>
          <a:p>
            <a:r>
              <a:rPr lang="en-US" dirty="0" smtClean="0">
                <a:solidFill>
                  <a:schemeClr val="tx1"/>
                </a:solidFill>
                <a:latin typeface="Arial" panose="020B0604020202020204" pitchFamily="34" charset="0"/>
                <a:cs typeface="Arial" panose="020B0604020202020204" pitchFamily="34" charset="0"/>
              </a:rPr>
              <a:t>The objective of a survey is to take sufficient measurements, linear and/or angular, to relate any one unknown point to any two other known points.</a:t>
            </a:r>
            <a:endParaRPr lang="en-US" dirty="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Since all points lie at different elevations, distances measured between them will not be horizontal. These distances are called slope lengths. They can be converted to their horizontal equivalents very easily.</a:t>
            </a:r>
          </a:p>
          <a:p>
            <a:r>
              <a:rPr lang="en-US" dirty="0" smtClean="0">
                <a:solidFill>
                  <a:schemeClr val="tx1"/>
                </a:solidFill>
                <a:latin typeface="Arial" panose="020B0604020202020204" pitchFamily="34" charset="0"/>
                <a:cs typeface="Arial" panose="020B0604020202020204" pitchFamily="34" charset="0"/>
              </a:rPr>
              <a:t>The relative positions of the points can be fixed in a number of ways, depending largely upon the area covered by the points.</a:t>
            </a:r>
            <a:endParaRPr lang="en-US" dirty="0">
              <a:solidFill>
                <a:schemeClr val="tx1"/>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ENGIN</a:t>
            </a:r>
            <a:endParaRPr lang="en-US"/>
          </a:p>
        </p:txBody>
      </p:sp>
      <p:sp>
        <p:nvSpPr>
          <p:cNvPr id="5" name="Slide Number Placeholder 4"/>
          <p:cNvSpPr>
            <a:spLocks noGrp="1"/>
          </p:cNvSpPr>
          <p:nvPr>
            <p:ph type="sldNum" sz="quarter" idx="12"/>
          </p:nvPr>
        </p:nvSpPr>
        <p:spPr/>
        <p:txBody>
          <a:bodyPr/>
          <a:lstStyle/>
          <a:p>
            <a:fld id="{63475C6A-5C89-4BA6-AED6-7D503C5BD78E}" type="slidenum">
              <a:rPr lang="en-US" smtClean="0"/>
              <a:t>12</a:t>
            </a:fld>
            <a:endParaRPr lang="en-US"/>
          </a:p>
        </p:txBody>
      </p:sp>
    </p:spTree>
    <p:extLst>
      <p:ext uri="{BB962C8B-B14F-4D97-AF65-F5344CB8AC3E}">
        <p14:creationId xmlns:p14="http://schemas.microsoft.com/office/powerpoint/2010/main" val="3718011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87782"/>
            <a:ext cx="8915400" cy="5123440"/>
          </a:xfrm>
        </p:spPr>
        <p:txBody>
          <a:bodyPr/>
          <a:lstStyle/>
          <a:p>
            <a:r>
              <a:rPr lang="en-US" dirty="0" smtClean="0">
                <a:solidFill>
                  <a:schemeClr val="tx1"/>
                </a:solidFill>
                <a:latin typeface="Arial" panose="020B0604020202020204" pitchFamily="34" charset="0"/>
                <a:cs typeface="Arial" panose="020B0604020202020204" pitchFamily="34" charset="0"/>
              </a:rPr>
              <a:t>In Figure (1), the area is small and can be surveyed by using linear measurements only.</a:t>
            </a:r>
          </a:p>
          <a:p>
            <a:r>
              <a:rPr lang="en-US" dirty="0" smtClean="0">
                <a:solidFill>
                  <a:schemeClr val="tx1"/>
                </a:solidFill>
                <a:latin typeface="Arial" panose="020B0604020202020204" pitchFamily="34" charset="0"/>
                <a:cs typeface="Arial" panose="020B0604020202020204" pitchFamily="34" charset="0"/>
              </a:rPr>
              <a:t>In Figure (2), the area is much larger in extent and angle measurements would be required.</a:t>
            </a:r>
            <a:endParaRPr lang="en-US" dirty="0">
              <a:solidFill>
                <a:schemeClr val="tx1"/>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smtClean="0"/>
              <a:t>ENGIN</a:t>
            </a:r>
            <a:endParaRPr lang="en-US" dirty="0"/>
          </a:p>
        </p:txBody>
      </p:sp>
      <p:sp>
        <p:nvSpPr>
          <p:cNvPr id="5" name="Slide Number Placeholder 4"/>
          <p:cNvSpPr>
            <a:spLocks noGrp="1"/>
          </p:cNvSpPr>
          <p:nvPr>
            <p:ph type="sldNum" sz="quarter" idx="12"/>
          </p:nvPr>
        </p:nvSpPr>
        <p:spPr/>
        <p:txBody>
          <a:bodyPr/>
          <a:lstStyle/>
          <a:p>
            <a:fld id="{63475C6A-5C89-4BA6-AED6-7D503C5BD78E}" type="slidenum">
              <a:rPr lang="en-US" smtClean="0"/>
              <a:t>13</a:t>
            </a:fld>
            <a:endParaRPr lang="en-US"/>
          </a:p>
        </p:txBody>
      </p:sp>
      <p:sp>
        <p:nvSpPr>
          <p:cNvPr id="38" name="Isosceles Triangle 37"/>
          <p:cNvSpPr/>
          <p:nvPr/>
        </p:nvSpPr>
        <p:spPr>
          <a:xfrm>
            <a:off x="7274071" y="4857839"/>
            <a:ext cx="106157" cy="942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2881003" y="2859643"/>
            <a:ext cx="3697742" cy="2623675"/>
            <a:chOff x="2881003" y="2859643"/>
            <a:chExt cx="3697742" cy="2623675"/>
          </a:xfrm>
        </p:grpSpPr>
        <p:cxnSp>
          <p:nvCxnSpPr>
            <p:cNvPr id="7" name="Straight Connector 6"/>
            <p:cNvCxnSpPr/>
            <p:nvPr/>
          </p:nvCxnSpPr>
          <p:spPr>
            <a:xfrm>
              <a:off x="3187581" y="4862557"/>
              <a:ext cx="274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187581" y="4938757"/>
              <a:ext cx="274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4543425" y="3228975"/>
              <a:ext cx="1" cy="163830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505325" y="3114675"/>
              <a:ext cx="85725"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879346" y="490637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187581" y="490637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12" idx="3"/>
              <a:endCxn id="14" idx="0"/>
            </p:cNvCxnSpPr>
            <p:nvPr/>
          </p:nvCxnSpPr>
          <p:spPr>
            <a:xfrm flipH="1">
              <a:off x="3210441" y="3212236"/>
              <a:ext cx="1307438" cy="169413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2" idx="5"/>
              <a:endCxn id="13" idx="0"/>
            </p:cNvCxnSpPr>
            <p:nvPr/>
          </p:nvCxnSpPr>
          <p:spPr>
            <a:xfrm>
              <a:off x="4578496" y="3212236"/>
              <a:ext cx="1323710" cy="169413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43425" y="4667250"/>
              <a:ext cx="25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810125" y="4667250"/>
              <a:ext cx="0" cy="20955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626120" y="2915277"/>
              <a:ext cx="1952625" cy="369332"/>
            </a:xfrm>
            <a:prstGeom prst="rect">
              <a:avLst/>
            </a:prstGeom>
            <a:noFill/>
          </p:spPr>
          <p:txBody>
            <a:bodyPr wrap="square" rtlCol="0">
              <a:spAutoFit/>
            </a:bodyPr>
            <a:lstStyle/>
            <a:p>
              <a:r>
                <a:rPr lang="en-US" dirty="0" smtClean="0"/>
                <a:t>Telephone pole</a:t>
              </a:r>
              <a:endParaRPr lang="en-US" dirty="0"/>
            </a:p>
          </p:txBody>
        </p:sp>
        <p:sp>
          <p:nvSpPr>
            <p:cNvPr id="30" name="TextBox 29"/>
            <p:cNvSpPr txBox="1"/>
            <p:nvPr/>
          </p:nvSpPr>
          <p:spPr>
            <a:xfrm>
              <a:off x="4181212" y="2859643"/>
              <a:ext cx="289043" cy="369332"/>
            </a:xfrm>
            <a:prstGeom prst="rect">
              <a:avLst/>
            </a:prstGeom>
            <a:noFill/>
          </p:spPr>
          <p:txBody>
            <a:bodyPr wrap="square" rtlCol="0">
              <a:spAutoFit/>
            </a:bodyPr>
            <a:lstStyle/>
            <a:p>
              <a:r>
                <a:rPr lang="en-US" dirty="0" smtClean="0"/>
                <a:t>Z</a:t>
              </a:r>
              <a:endParaRPr lang="en-US" dirty="0"/>
            </a:p>
          </p:txBody>
        </p:sp>
        <p:sp>
          <p:nvSpPr>
            <p:cNvPr id="31" name="TextBox 30"/>
            <p:cNvSpPr txBox="1"/>
            <p:nvPr/>
          </p:nvSpPr>
          <p:spPr>
            <a:xfrm>
              <a:off x="4819651" y="4417026"/>
              <a:ext cx="579318" cy="369332"/>
            </a:xfrm>
            <a:prstGeom prst="rect">
              <a:avLst/>
            </a:prstGeom>
            <a:noFill/>
          </p:spPr>
          <p:txBody>
            <a:bodyPr wrap="square" rtlCol="0">
              <a:spAutoFit/>
            </a:bodyPr>
            <a:lstStyle/>
            <a:p>
              <a:r>
                <a:rPr lang="en-US" dirty="0" smtClean="0"/>
                <a:t>90˚</a:t>
              </a:r>
              <a:endParaRPr lang="en-US" dirty="0"/>
            </a:p>
          </p:txBody>
        </p:sp>
        <p:sp>
          <p:nvSpPr>
            <p:cNvPr id="32" name="TextBox 31"/>
            <p:cNvSpPr txBox="1"/>
            <p:nvPr/>
          </p:nvSpPr>
          <p:spPr>
            <a:xfrm>
              <a:off x="5934248" y="4507468"/>
              <a:ext cx="289043" cy="369332"/>
            </a:xfrm>
            <a:prstGeom prst="rect">
              <a:avLst/>
            </a:prstGeom>
            <a:noFill/>
          </p:spPr>
          <p:txBody>
            <a:bodyPr wrap="square" rtlCol="0">
              <a:spAutoFit/>
            </a:bodyPr>
            <a:lstStyle/>
            <a:p>
              <a:r>
                <a:rPr lang="en-US" dirty="0" smtClean="0"/>
                <a:t>Y</a:t>
              </a:r>
              <a:endParaRPr lang="en-US" dirty="0"/>
            </a:p>
          </p:txBody>
        </p:sp>
        <p:sp>
          <p:nvSpPr>
            <p:cNvPr id="33" name="TextBox 32"/>
            <p:cNvSpPr txBox="1"/>
            <p:nvPr/>
          </p:nvSpPr>
          <p:spPr>
            <a:xfrm>
              <a:off x="2881003" y="4507468"/>
              <a:ext cx="289043" cy="369332"/>
            </a:xfrm>
            <a:prstGeom prst="rect">
              <a:avLst/>
            </a:prstGeom>
            <a:noFill/>
          </p:spPr>
          <p:txBody>
            <a:bodyPr wrap="square" rtlCol="0">
              <a:spAutoFit/>
            </a:bodyPr>
            <a:lstStyle/>
            <a:p>
              <a:r>
                <a:rPr lang="en-US" dirty="0" smtClean="0"/>
                <a:t>X</a:t>
              </a:r>
              <a:endParaRPr lang="en-US" dirty="0"/>
            </a:p>
          </p:txBody>
        </p:sp>
        <p:sp>
          <p:nvSpPr>
            <p:cNvPr id="34" name="TextBox 33"/>
            <p:cNvSpPr txBox="1"/>
            <p:nvPr/>
          </p:nvSpPr>
          <p:spPr>
            <a:xfrm>
              <a:off x="4980015" y="4857839"/>
              <a:ext cx="752302" cy="369332"/>
            </a:xfrm>
            <a:prstGeom prst="rect">
              <a:avLst/>
            </a:prstGeom>
            <a:noFill/>
          </p:spPr>
          <p:txBody>
            <a:bodyPr wrap="square" rtlCol="0">
              <a:spAutoFit/>
            </a:bodyPr>
            <a:lstStyle/>
            <a:p>
              <a:r>
                <a:rPr lang="en-US" dirty="0"/>
                <a:t>k</a:t>
              </a:r>
              <a:r>
                <a:rPr lang="en-US" dirty="0" smtClean="0"/>
                <a:t>erb</a:t>
              </a:r>
              <a:endParaRPr lang="en-US" dirty="0"/>
            </a:p>
          </p:txBody>
        </p:sp>
        <p:sp>
          <p:nvSpPr>
            <p:cNvPr id="56" name="TextBox 55"/>
            <p:cNvSpPr txBox="1"/>
            <p:nvPr/>
          </p:nvSpPr>
          <p:spPr>
            <a:xfrm>
              <a:off x="3574257" y="5113986"/>
              <a:ext cx="1952625"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Figure (1)</a:t>
              </a:r>
              <a:endParaRPr lang="en-US" dirty="0"/>
            </a:p>
          </p:txBody>
        </p:sp>
        <p:sp>
          <p:nvSpPr>
            <p:cNvPr id="60" name="TextBox 59"/>
            <p:cNvSpPr txBox="1"/>
            <p:nvPr/>
          </p:nvSpPr>
          <p:spPr>
            <a:xfrm>
              <a:off x="4391626" y="4897189"/>
              <a:ext cx="289043" cy="369332"/>
            </a:xfrm>
            <a:prstGeom prst="rect">
              <a:avLst/>
            </a:prstGeom>
            <a:noFill/>
          </p:spPr>
          <p:txBody>
            <a:bodyPr wrap="square" rtlCol="0">
              <a:spAutoFit/>
            </a:bodyPr>
            <a:lstStyle/>
            <a:p>
              <a:r>
                <a:rPr lang="en-US" dirty="0" smtClean="0"/>
                <a:t>O</a:t>
              </a:r>
              <a:endParaRPr lang="en-US" dirty="0"/>
            </a:p>
          </p:txBody>
        </p:sp>
      </p:grpSp>
      <p:grpSp>
        <p:nvGrpSpPr>
          <p:cNvPr id="59" name="Group 58"/>
          <p:cNvGrpSpPr/>
          <p:nvPr/>
        </p:nvGrpSpPr>
        <p:grpSpPr>
          <a:xfrm>
            <a:off x="6924847" y="2814960"/>
            <a:ext cx="4456566" cy="2668358"/>
            <a:chOff x="6924847" y="2814960"/>
            <a:chExt cx="4456566" cy="2668358"/>
          </a:xfrm>
        </p:grpSpPr>
        <p:sp>
          <p:nvSpPr>
            <p:cNvPr id="35" name="Freeform 34"/>
            <p:cNvSpPr/>
            <p:nvPr/>
          </p:nvSpPr>
          <p:spPr>
            <a:xfrm>
              <a:off x="8410575" y="2952750"/>
              <a:ext cx="2466975" cy="1756773"/>
            </a:xfrm>
            <a:custGeom>
              <a:avLst/>
              <a:gdLst>
                <a:gd name="connsiteX0" fmla="*/ 904875 w 2466975"/>
                <a:gd name="connsiteY0" fmla="*/ 0 h 1756773"/>
                <a:gd name="connsiteX1" fmla="*/ 666750 w 2466975"/>
                <a:gd name="connsiteY1" fmla="*/ 314325 h 1756773"/>
                <a:gd name="connsiteX2" fmla="*/ 638175 w 2466975"/>
                <a:gd name="connsiteY2" fmla="*/ 342900 h 1756773"/>
                <a:gd name="connsiteX3" fmla="*/ 581025 w 2466975"/>
                <a:gd name="connsiteY3" fmla="*/ 361950 h 1756773"/>
                <a:gd name="connsiteX4" fmla="*/ 561975 w 2466975"/>
                <a:gd name="connsiteY4" fmla="*/ 390525 h 1756773"/>
                <a:gd name="connsiteX5" fmla="*/ 504825 w 2466975"/>
                <a:gd name="connsiteY5" fmla="*/ 409575 h 1756773"/>
                <a:gd name="connsiteX6" fmla="*/ 447675 w 2466975"/>
                <a:gd name="connsiteY6" fmla="*/ 447675 h 1756773"/>
                <a:gd name="connsiteX7" fmla="*/ 381000 w 2466975"/>
                <a:gd name="connsiteY7" fmla="*/ 504825 h 1756773"/>
                <a:gd name="connsiteX8" fmla="*/ 342900 w 2466975"/>
                <a:gd name="connsiteY8" fmla="*/ 523875 h 1756773"/>
                <a:gd name="connsiteX9" fmla="*/ 314325 w 2466975"/>
                <a:gd name="connsiteY9" fmla="*/ 542925 h 1756773"/>
                <a:gd name="connsiteX10" fmla="*/ 266700 w 2466975"/>
                <a:gd name="connsiteY10" fmla="*/ 609600 h 1756773"/>
                <a:gd name="connsiteX11" fmla="*/ 247650 w 2466975"/>
                <a:gd name="connsiteY11" fmla="*/ 638175 h 1756773"/>
                <a:gd name="connsiteX12" fmla="*/ 190500 w 2466975"/>
                <a:gd name="connsiteY12" fmla="*/ 695325 h 1756773"/>
                <a:gd name="connsiteX13" fmla="*/ 161925 w 2466975"/>
                <a:gd name="connsiteY13" fmla="*/ 723900 h 1756773"/>
                <a:gd name="connsiteX14" fmla="*/ 123825 w 2466975"/>
                <a:gd name="connsiteY14" fmla="*/ 790575 h 1756773"/>
                <a:gd name="connsiteX15" fmla="*/ 95250 w 2466975"/>
                <a:gd name="connsiteY15" fmla="*/ 819150 h 1756773"/>
                <a:gd name="connsiteX16" fmla="*/ 19050 w 2466975"/>
                <a:gd name="connsiteY16" fmla="*/ 923925 h 1756773"/>
                <a:gd name="connsiteX17" fmla="*/ 9525 w 2466975"/>
                <a:gd name="connsiteY17" fmla="*/ 990600 h 1756773"/>
                <a:gd name="connsiteX18" fmla="*/ 0 w 2466975"/>
                <a:gd name="connsiteY18" fmla="*/ 1019175 h 1756773"/>
                <a:gd name="connsiteX19" fmla="*/ 9525 w 2466975"/>
                <a:gd name="connsiteY19" fmla="*/ 1162050 h 1756773"/>
                <a:gd name="connsiteX20" fmla="*/ 19050 w 2466975"/>
                <a:gd name="connsiteY20" fmla="*/ 1409700 h 1756773"/>
                <a:gd name="connsiteX21" fmla="*/ 38100 w 2466975"/>
                <a:gd name="connsiteY21" fmla="*/ 1514475 h 1756773"/>
                <a:gd name="connsiteX22" fmla="*/ 57150 w 2466975"/>
                <a:gd name="connsiteY22" fmla="*/ 1543050 h 1756773"/>
                <a:gd name="connsiteX23" fmla="*/ 95250 w 2466975"/>
                <a:gd name="connsiteY23" fmla="*/ 1571625 h 1756773"/>
                <a:gd name="connsiteX24" fmla="*/ 161925 w 2466975"/>
                <a:gd name="connsiteY24" fmla="*/ 1600200 h 1756773"/>
                <a:gd name="connsiteX25" fmla="*/ 200025 w 2466975"/>
                <a:gd name="connsiteY25" fmla="*/ 1609725 h 1756773"/>
                <a:gd name="connsiteX26" fmla="*/ 257175 w 2466975"/>
                <a:gd name="connsiteY26" fmla="*/ 1638300 h 1756773"/>
                <a:gd name="connsiteX27" fmla="*/ 333375 w 2466975"/>
                <a:gd name="connsiteY27" fmla="*/ 1657350 h 1756773"/>
                <a:gd name="connsiteX28" fmla="*/ 400050 w 2466975"/>
                <a:gd name="connsiteY28" fmla="*/ 1676400 h 1756773"/>
                <a:gd name="connsiteX29" fmla="*/ 419100 w 2466975"/>
                <a:gd name="connsiteY29" fmla="*/ 1704975 h 1756773"/>
                <a:gd name="connsiteX30" fmla="*/ 476250 w 2466975"/>
                <a:gd name="connsiteY30" fmla="*/ 1724025 h 1756773"/>
                <a:gd name="connsiteX31" fmla="*/ 647700 w 2466975"/>
                <a:gd name="connsiteY31" fmla="*/ 1733550 h 1756773"/>
                <a:gd name="connsiteX32" fmla="*/ 809625 w 2466975"/>
                <a:gd name="connsiteY32" fmla="*/ 1724025 h 1756773"/>
                <a:gd name="connsiteX33" fmla="*/ 857250 w 2466975"/>
                <a:gd name="connsiteY33" fmla="*/ 1714500 h 1756773"/>
                <a:gd name="connsiteX34" fmla="*/ 885825 w 2466975"/>
                <a:gd name="connsiteY34" fmla="*/ 1695450 h 1756773"/>
                <a:gd name="connsiteX35" fmla="*/ 952500 w 2466975"/>
                <a:gd name="connsiteY35" fmla="*/ 1685925 h 1756773"/>
                <a:gd name="connsiteX36" fmla="*/ 1009650 w 2466975"/>
                <a:gd name="connsiteY36" fmla="*/ 1676400 h 1756773"/>
                <a:gd name="connsiteX37" fmla="*/ 1057275 w 2466975"/>
                <a:gd name="connsiteY37" fmla="*/ 1647825 h 1756773"/>
                <a:gd name="connsiteX38" fmla="*/ 1133475 w 2466975"/>
                <a:gd name="connsiteY38" fmla="*/ 1628775 h 1756773"/>
                <a:gd name="connsiteX39" fmla="*/ 1162050 w 2466975"/>
                <a:gd name="connsiteY39" fmla="*/ 1619250 h 1756773"/>
                <a:gd name="connsiteX40" fmla="*/ 1190625 w 2466975"/>
                <a:gd name="connsiteY40" fmla="*/ 1581150 h 1756773"/>
                <a:gd name="connsiteX41" fmla="*/ 1228725 w 2466975"/>
                <a:gd name="connsiteY41" fmla="*/ 1524000 h 1756773"/>
                <a:gd name="connsiteX42" fmla="*/ 1266825 w 2466975"/>
                <a:gd name="connsiteY42" fmla="*/ 1504950 h 1756773"/>
                <a:gd name="connsiteX43" fmla="*/ 1295400 w 2466975"/>
                <a:gd name="connsiteY43" fmla="*/ 1485900 h 1756773"/>
                <a:gd name="connsiteX44" fmla="*/ 1343025 w 2466975"/>
                <a:gd name="connsiteY44" fmla="*/ 1466850 h 1756773"/>
                <a:gd name="connsiteX45" fmla="*/ 1381125 w 2466975"/>
                <a:gd name="connsiteY45" fmla="*/ 1457325 h 1756773"/>
                <a:gd name="connsiteX46" fmla="*/ 1466850 w 2466975"/>
                <a:gd name="connsiteY46" fmla="*/ 1419225 h 1756773"/>
                <a:gd name="connsiteX47" fmla="*/ 1495425 w 2466975"/>
                <a:gd name="connsiteY47" fmla="*/ 1390650 h 1756773"/>
                <a:gd name="connsiteX48" fmla="*/ 1581150 w 2466975"/>
                <a:gd name="connsiteY48" fmla="*/ 1314450 h 1756773"/>
                <a:gd name="connsiteX49" fmla="*/ 1628775 w 2466975"/>
                <a:gd name="connsiteY49" fmla="*/ 1257300 h 1756773"/>
                <a:gd name="connsiteX50" fmla="*/ 1657350 w 2466975"/>
                <a:gd name="connsiteY50" fmla="*/ 1238250 h 1756773"/>
                <a:gd name="connsiteX51" fmla="*/ 1685925 w 2466975"/>
                <a:gd name="connsiteY51" fmla="*/ 1209675 h 1756773"/>
                <a:gd name="connsiteX52" fmla="*/ 1714500 w 2466975"/>
                <a:gd name="connsiteY52" fmla="*/ 1200150 h 1756773"/>
                <a:gd name="connsiteX53" fmla="*/ 1828800 w 2466975"/>
                <a:gd name="connsiteY53" fmla="*/ 1162050 h 1756773"/>
                <a:gd name="connsiteX54" fmla="*/ 2000250 w 2466975"/>
                <a:gd name="connsiteY54" fmla="*/ 1152525 h 1756773"/>
                <a:gd name="connsiteX55" fmla="*/ 2133600 w 2466975"/>
                <a:gd name="connsiteY55" fmla="*/ 1133475 h 1756773"/>
                <a:gd name="connsiteX56" fmla="*/ 2352675 w 2466975"/>
                <a:gd name="connsiteY56" fmla="*/ 1104900 h 1756773"/>
                <a:gd name="connsiteX57" fmla="*/ 2438400 w 2466975"/>
                <a:gd name="connsiteY57" fmla="*/ 1085850 h 1756773"/>
                <a:gd name="connsiteX58" fmla="*/ 2466975 w 2466975"/>
                <a:gd name="connsiteY58" fmla="*/ 1076325 h 1756773"/>
                <a:gd name="connsiteX59" fmla="*/ 2457450 w 2466975"/>
                <a:gd name="connsiteY59" fmla="*/ 1066800 h 175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466975" h="1756773">
                  <a:moveTo>
                    <a:pt x="904875" y="0"/>
                  </a:moveTo>
                  <a:cubicBezTo>
                    <a:pt x="825500" y="104775"/>
                    <a:pt x="747450" y="210567"/>
                    <a:pt x="666750" y="314325"/>
                  </a:cubicBezTo>
                  <a:cubicBezTo>
                    <a:pt x="658480" y="324958"/>
                    <a:pt x="649950" y="336358"/>
                    <a:pt x="638175" y="342900"/>
                  </a:cubicBezTo>
                  <a:cubicBezTo>
                    <a:pt x="620622" y="352652"/>
                    <a:pt x="600075" y="355600"/>
                    <a:pt x="581025" y="361950"/>
                  </a:cubicBezTo>
                  <a:cubicBezTo>
                    <a:pt x="574675" y="371475"/>
                    <a:pt x="571683" y="384458"/>
                    <a:pt x="561975" y="390525"/>
                  </a:cubicBezTo>
                  <a:cubicBezTo>
                    <a:pt x="544947" y="401168"/>
                    <a:pt x="504825" y="409575"/>
                    <a:pt x="504825" y="409575"/>
                  </a:cubicBezTo>
                  <a:cubicBezTo>
                    <a:pt x="471342" y="459800"/>
                    <a:pt x="505082" y="423072"/>
                    <a:pt x="447675" y="447675"/>
                  </a:cubicBezTo>
                  <a:cubicBezTo>
                    <a:pt x="413492" y="462325"/>
                    <a:pt x="412547" y="481164"/>
                    <a:pt x="381000" y="504825"/>
                  </a:cubicBezTo>
                  <a:cubicBezTo>
                    <a:pt x="369641" y="513344"/>
                    <a:pt x="355228" y="516830"/>
                    <a:pt x="342900" y="523875"/>
                  </a:cubicBezTo>
                  <a:cubicBezTo>
                    <a:pt x="332961" y="529555"/>
                    <a:pt x="323850" y="536575"/>
                    <a:pt x="314325" y="542925"/>
                  </a:cubicBezTo>
                  <a:cubicBezTo>
                    <a:pt x="279075" y="613425"/>
                    <a:pt x="314969" y="551677"/>
                    <a:pt x="266700" y="609600"/>
                  </a:cubicBezTo>
                  <a:cubicBezTo>
                    <a:pt x="259371" y="618394"/>
                    <a:pt x="255255" y="629619"/>
                    <a:pt x="247650" y="638175"/>
                  </a:cubicBezTo>
                  <a:cubicBezTo>
                    <a:pt x="229752" y="658311"/>
                    <a:pt x="209550" y="676275"/>
                    <a:pt x="190500" y="695325"/>
                  </a:cubicBezTo>
                  <a:cubicBezTo>
                    <a:pt x="180975" y="704850"/>
                    <a:pt x="167949" y="711852"/>
                    <a:pt x="161925" y="723900"/>
                  </a:cubicBezTo>
                  <a:cubicBezTo>
                    <a:pt x="150280" y="747191"/>
                    <a:pt x="140654" y="770380"/>
                    <a:pt x="123825" y="790575"/>
                  </a:cubicBezTo>
                  <a:cubicBezTo>
                    <a:pt x="115201" y="800923"/>
                    <a:pt x="103780" y="808724"/>
                    <a:pt x="95250" y="819150"/>
                  </a:cubicBezTo>
                  <a:cubicBezTo>
                    <a:pt x="56839" y="866097"/>
                    <a:pt x="46479" y="882782"/>
                    <a:pt x="19050" y="923925"/>
                  </a:cubicBezTo>
                  <a:cubicBezTo>
                    <a:pt x="15875" y="946150"/>
                    <a:pt x="13928" y="968585"/>
                    <a:pt x="9525" y="990600"/>
                  </a:cubicBezTo>
                  <a:cubicBezTo>
                    <a:pt x="7556" y="1000445"/>
                    <a:pt x="0" y="1009135"/>
                    <a:pt x="0" y="1019175"/>
                  </a:cubicBezTo>
                  <a:cubicBezTo>
                    <a:pt x="0" y="1066906"/>
                    <a:pt x="7199" y="1114376"/>
                    <a:pt x="9525" y="1162050"/>
                  </a:cubicBezTo>
                  <a:cubicBezTo>
                    <a:pt x="13550" y="1244563"/>
                    <a:pt x="14199" y="1327232"/>
                    <a:pt x="19050" y="1409700"/>
                  </a:cubicBezTo>
                  <a:cubicBezTo>
                    <a:pt x="20363" y="1432027"/>
                    <a:pt x="24190" y="1486654"/>
                    <a:pt x="38100" y="1514475"/>
                  </a:cubicBezTo>
                  <a:cubicBezTo>
                    <a:pt x="43220" y="1524714"/>
                    <a:pt x="49055" y="1534955"/>
                    <a:pt x="57150" y="1543050"/>
                  </a:cubicBezTo>
                  <a:cubicBezTo>
                    <a:pt x="68375" y="1554275"/>
                    <a:pt x="81788" y="1563211"/>
                    <a:pt x="95250" y="1571625"/>
                  </a:cubicBezTo>
                  <a:cubicBezTo>
                    <a:pt x="116639" y="1584993"/>
                    <a:pt x="138046" y="1593377"/>
                    <a:pt x="161925" y="1600200"/>
                  </a:cubicBezTo>
                  <a:cubicBezTo>
                    <a:pt x="174512" y="1603796"/>
                    <a:pt x="187438" y="1606129"/>
                    <a:pt x="200025" y="1609725"/>
                  </a:cubicBezTo>
                  <a:cubicBezTo>
                    <a:pt x="255888" y="1625686"/>
                    <a:pt x="201515" y="1610470"/>
                    <a:pt x="257175" y="1638300"/>
                  </a:cubicBezTo>
                  <a:cubicBezTo>
                    <a:pt x="277600" y="1648512"/>
                    <a:pt x="313812" y="1653003"/>
                    <a:pt x="333375" y="1657350"/>
                  </a:cubicBezTo>
                  <a:cubicBezTo>
                    <a:pt x="369255" y="1665323"/>
                    <a:pt x="368229" y="1665793"/>
                    <a:pt x="400050" y="1676400"/>
                  </a:cubicBezTo>
                  <a:cubicBezTo>
                    <a:pt x="406400" y="1685925"/>
                    <a:pt x="409392" y="1698908"/>
                    <a:pt x="419100" y="1704975"/>
                  </a:cubicBezTo>
                  <a:cubicBezTo>
                    <a:pt x="436128" y="1715618"/>
                    <a:pt x="476250" y="1724025"/>
                    <a:pt x="476250" y="1724025"/>
                  </a:cubicBezTo>
                  <a:cubicBezTo>
                    <a:pt x="553139" y="1781692"/>
                    <a:pt x="490522" y="1748761"/>
                    <a:pt x="647700" y="1733550"/>
                  </a:cubicBezTo>
                  <a:cubicBezTo>
                    <a:pt x="701517" y="1728342"/>
                    <a:pt x="755650" y="1727200"/>
                    <a:pt x="809625" y="1724025"/>
                  </a:cubicBezTo>
                  <a:cubicBezTo>
                    <a:pt x="825500" y="1720850"/>
                    <a:pt x="842091" y="1720184"/>
                    <a:pt x="857250" y="1714500"/>
                  </a:cubicBezTo>
                  <a:cubicBezTo>
                    <a:pt x="867969" y="1710480"/>
                    <a:pt x="874860" y="1698739"/>
                    <a:pt x="885825" y="1695450"/>
                  </a:cubicBezTo>
                  <a:cubicBezTo>
                    <a:pt x="907329" y="1688999"/>
                    <a:pt x="930310" y="1689339"/>
                    <a:pt x="952500" y="1685925"/>
                  </a:cubicBezTo>
                  <a:cubicBezTo>
                    <a:pt x="971588" y="1682988"/>
                    <a:pt x="990600" y="1679575"/>
                    <a:pt x="1009650" y="1676400"/>
                  </a:cubicBezTo>
                  <a:cubicBezTo>
                    <a:pt x="1025525" y="1666875"/>
                    <a:pt x="1039996" y="1654471"/>
                    <a:pt x="1057275" y="1647825"/>
                  </a:cubicBezTo>
                  <a:cubicBezTo>
                    <a:pt x="1081712" y="1638426"/>
                    <a:pt x="1108637" y="1637054"/>
                    <a:pt x="1133475" y="1628775"/>
                  </a:cubicBezTo>
                  <a:lnTo>
                    <a:pt x="1162050" y="1619250"/>
                  </a:lnTo>
                  <a:cubicBezTo>
                    <a:pt x="1171575" y="1606550"/>
                    <a:pt x="1181521" y="1594155"/>
                    <a:pt x="1190625" y="1581150"/>
                  </a:cubicBezTo>
                  <a:cubicBezTo>
                    <a:pt x="1203755" y="1562393"/>
                    <a:pt x="1208247" y="1534239"/>
                    <a:pt x="1228725" y="1524000"/>
                  </a:cubicBezTo>
                  <a:cubicBezTo>
                    <a:pt x="1241425" y="1517650"/>
                    <a:pt x="1254497" y="1511995"/>
                    <a:pt x="1266825" y="1504950"/>
                  </a:cubicBezTo>
                  <a:cubicBezTo>
                    <a:pt x="1276764" y="1499270"/>
                    <a:pt x="1285161" y="1491020"/>
                    <a:pt x="1295400" y="1485900"/>
                  </a:cubicBezTo>
                  <a:cubicBezTo>
                    <a:pt x="1310693" y="1478254"/>
                    <a:pt x="1326805" y="1472257"/>
                    <a:pt x="1343025" y="1466850"/>
                  </a:cubicBezTo>
                  <a:cubicBezTo>
                    <a:pt x="1355444" y="1462710"/>
                    <a:pt x="1368586" y="1461087"/>
                    <a:pt x="1381125" y="1457325"/>
                  </a:cubicBezTo>
                  <a:cubicBezTo>
                    <a:pt x="1420062" y="1445644"/>
                    <a:pt x="1438141" y="1443149"/>
                    <a:pt x="1466850" y="1419225"/>
                  </a:cubicBezTo>
                  <a:cubicBezTo>
                    <a:pt x="1477198" y="1410601"/>
                    <a:pt x="1485077" y="1399274"/>
                    <a:pt x="1495425" y="1390650"/>
                  </a:cubicBezTo>
                  <a:cubicBezTo>
                    <a:pt x="1538371" y="1354862"/>
                    <a:pt x="1534838" y="1383918"/>
                    <a:pt x="1581150" y="1314450"/>
                  </a:cubicBezTo>
                  <a:cubicBezTo>
                    <a:pt x="1599881" y="1286353"/>
                    <a:pt x="1601273" y="1280219"/>
                    <a:pt x="1628775" y="1257300"/>
                  </a:cubicBezTo>
                  <a:cubicBezTo>
                    <a:pt x="1637569" y="1249971"/>
                    <a:pt x="1648556" y="1245579"/>
                    <a:pt x="1657350" y="1238250"/>
                  </a:cubicBezTo>
                  <a:cubicBezTo>
                    <a:pt x="1667698" y="1229626"/>
                    <a:pt x="1674717" y="1217147"/>
                    <a:pt x="1685925" y="1209675"/>
                  </a:cubicBezTo>
                  <a:cubicBezTo>
                    <a:pt x="1694279" y="1204106"/>
                    <a:pt x="1705272" y="1204105"/>
                    <a:pt x="1714500" y="1200150"/>
                  </a:cubicBezTo>
                  <a:cubicBezTo>
                    <a:pt x="1769074" y="1176761"/>
                    <a:pt x="1751628" y="1170954"/>
                    <a:pt x="1828800" y="1162050"/>
                  </a:cubicBezTo>
                  <a:cubicBezTo>
                    <a:pt x="1885661" y="1155489"/>
                    <a:pt x="1943100" y="1155700"/>
                    <a:pt x="2000250" y="1152525"/>
                  </a:cubicBezTo>
                  <a:cubicBezTo>
                    <a:pt x="2062692" y="1131711"/>
                    <a:pt x="2016739" y="1144605"/>
                    <a:pt x="2133600" y="1133475"/>
                  </a:cubicBezTo>
                  <a:cubicBezTo>
                    <a:pt x="2239976" y="1123344"/>
                    <a:pt x="2237134" y="1124157"/>
                    <a:pt x="2352675" y="1104900"/>
                  </a:cubicBezTo>
                  <a:cubicBezTo>
                    <a:pt x="2376245" y="1100972"/>
                    <a:pt x="2414425" y="1092700"/>
                    <a:pt x="2438400" y="1085850"/>
                  </a:cubicBezTo>
                  <a:cubicBezTo>
                    <a:pt x="2448054" y="1083092"/>
                    <a:pt x="2459875" y="1083425"/>
                    <a:pt x="2466975" y="1076325"/>
                  </a:cubicBezTo>
                  <a:lnTo>
                    <a:pt x="2457450" y="10668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8677275" y="2828925"/>
              <a:ext cx="2552700" cy="1533525"/>
            </a:xfrm>
            <a:custGeom>
              <a:avLst/>
              <a:gdLst>
                <a:gd name="connsiteX0" fmla="*/ 885825 w 2552700"/>
                <a:gd name="connsiteY0" fmla="*/ 0 h 1533525"/>
                <a:gd name="connsiteX1" fmla="*/ 704850 w 2552700"/>
                <a:gd name="connsiteY1" fmla="*/ 304800 h 1533525"/>
                <a:gd name="connsiteX2" fmla="*/ 685800 w 2552700"/>
                <a:gd name="connsiteY2" fmla="*/ 333375 h 1533525"/>
                <a:gd name="connsiteX3" fmla="*/ 676275 w 2552700"/>
                <a:gd name="connsiteY3" fmla="*/ 371475 h 1533525"/>
                <a:gd name="connsiteX4" fmla="*/ 647700 w 2552700"/>
                <a:gd name="connsiteY4" fmla="*/ 381000 h 1533525"/>
                <a:gd name="connsiteX5" fmla="*/ 628650 w 2552700"/>
                <a:gd name="connsiteY5" fmla="*/ 438150 h 1533525"/>
                <a:gd name="connsiteX6" fmla="*/ 571500 w 2552700"/>
                <a:gd name="connsiteY6" fmla="*/ 466725 h 1533525"/>
                <a:gd name="connsiteX7" fmla="*/ 523875 w 2552700"/>
                <a:gd name="connsiteY7" fmla="*/ 485775 h 1533525"/>
                <a:gd name="connsiteX8" fmla="*/ 495300 w 2552700"/>
                <a:gd name="connsiteY8" fmla="*/ 504825 h 1533525"/>
                <a:gd name="connsiteX9" fmla="*/ 466725 w 2552700"/>
                <a:gd name="connsiteY9" fmla="*/ 514350 h 1533525"/>
                <a:gd name="connsiteX10" fmla="*/ 400050 w 2552700"/>
                <a:gd name="connsiteY10" fmla="*/ 561975 h 1533525"/>
                <a:gd name="connsiteX11" fmla="*/ 371475 w 2552700"/>
                <a:gd name="connsiteY11" fmla="*/ 600075 h 1533525"/>
                <a:gd name="connsiteX12" fmla="*/ 323850 w 2552700"/>
                <a:gd name="connsiteY12" fmla="*/ 657225 h 1533525"/>
                <a:gd name="connsiteX13" fmla="*/ 276225 w 2552700"/>
                <a:gd name="connsiteY13" fmla="*/ 695325 h 1533525"/>
                <a:gd name="connsiteX14" fmla="*/ 247650 w 2552700"/>
                <a:gd name="connsiteY14" fmla="*/ 733425 h 1533525"/>
                <a:gd name="connsiteX15" fmla="*/ 219075 w 2552700"/>
                <a:gd name="connsiteY15" fmla="*/ 742950 h 1533525"/>
                <a:gd name="connsiteX16" fmla="*/ 200025 w 2552700"/>
                <a:gd name="connsiteY16" fmla="*/ 781050 h 1533525"/>
                <a:gd name="connsiteX17" fmla="*/ 161925 w 2552700"/>
                <a:gd name="connsiteY17" fmla="*/ 895350 h 1533525"/>
                <a:gd name="connsiteX18" fmla="*/ 142875 w 2552700"/>
                <a:gd name="connsiteY18" fmla="*/ 923925 h 1533525"/>
                <a:gd name="connsiteX19" fmla="*/ 95250 w 2552700"/>
                <a:gd name="connsiteY19" fmla="*/ 990600 h 1533525"/>
                <a:gd name="connsiteX20" fmla="*/ 47625 w 2552700"/>
                <a:gd name="connsiteY20" fmla="*/ 1095375 h 1533525"/>
                <a:gd name="connsiteX21" fmla="*/ 28575 w 2552700"/>
                <a:gd name="connsiteY21" fmla="*/ 1152525 h 1533525"/>
                <a:gd name="connsiteX22" fmla="*/ 0 w 2552700"/>
                <a:gd name="connsiteY22" fmla="*/ 1219200 h 1533525"/>
                <a:gd name="connsiteX23" fmla="*/ 19050 w 2552700"/>
                <a:gd name="connsiteY23" fmla="*/ 1419225 h 1533525"/>
                <a:gd name="connsiteX24" fmla="*/ 38100 w 2552700"/>
                <a:gd name="connsiteY24" fmla="*/ 1476375 h 1533525"/>
                <a:gd name="connsiteX25" fmla="*/ 66675 w 2552700"/>
                <a:gd name="connsiteY25" fmla="*/ 1495425 h 1533525"/>
                <a:gd name="connsiteX26" fmla="*/ 104775 w 2552700"/>
                <a:gd name="connsiteY26" fmla="*/ 1504950 h 1533525"/>
                <a:gd name="connsiteX27" fmla="*/ 133350 w 2552700"/>
                <a:gd name="connsiteY27" fmla="*/ 1514475 h 1533525"/>
                <a:gd name="connsiteX28" fmla="*/ 209550 w 2552700"/>
                <a:gd name="connsiteY28" fmla="*/ 1504950 h 1533525"/>
                <a:gd name="connsiteX29" fmla="*/ 238125 w 2552700"/>
                <a:gd name="connsiteY29" fmla="*/ 1485900 h 1533525"/>
                <a:gd name="connsiteX30" fmla="*/ 266700 w 2552700"/>
                <a:gd name="connsiteY30" fmla="*/ 1476375 h 1533525"/>
                <a:gd name="connsiteX31" fmla="*/ 323850 w 2552700"/>
                <a:gd name="connsiteY31" fmla="*/ 1495425 h 1533525"/>
                <a:gd name="connsiteX32" fmla="*/ 419100 w 2552700"/>
                <a:gd name="connsiteY32" fmla="*/ 1514475 h 1533525"/>
                <a:gd name="connsiteX33" fmla="*/ 447675 w 2552700"/>
                <a:gd name="connsiteY33" fmla="*/ 1533525 h 1533525"/>
                <a:gd name="connsiteX34" fmla="*/ 552450 w 2552700"/>
                <a:gd name="connsiteY34" fmla="*/ 1514475 h 1533525"/>
                <a:gd name="connsiteX35" fmla="*/ 571500 w 2552700"/>
                <a:gd name="connsiteY35" fmla="*/ 1485900 h 1533525"/>
                <a:gd name="connsiteX36" fmla="*/ 600075 w 2552700"/>
                <a:gd name="connsiteY36" fmla="*/ 1457325 h 1533525"/>
                <a:gd name="connsiteX37" fmla="*/ 619125 w 2552700"/>
                <a:gd name="connsiteY37" fmla="*/ 1428750 h 1533525"/>
                <a:gd name="connsiteX38" fmla="*/ 657225 w 2552700"/>
                <a:gd name="connsiteY38" fmla="*/ 1409700 h 1533525"/>
                <a:gd name="connsiteX39" fmla="*/ 866775 w 2552700"/>
                <a:gd name="connsiteY39" fmla="*/ 1419225 h 1533525"/>
                <a:gd name="connsiteX40" fmla="*/ 923925 w 2552700"/>
                <a:gd name="connsiteY40" fmla="*/ 1438275 h 1533525"/>
                <a:gd name="connsiteX41" fmla="*/ 971550 w 2552700"/>
                <a:gd name="connsiteY41" fmla="*/ 1409700 h 1533525"/>
                <a:gd name="connsiteX42" fmla="*/ 1047750 w 2552700"/>
                <a:gd name="connsiteY42" fmla="*/ 1343025 h 1533525"/>
                <a:gd name="connsiteX43" fmla="*/ 1095375 w 2552700"/>
                <a:gd name="connsiteY43" fmla="*/ 1314450 h 1533525"/>
                <a:gd name="connsiteX44" fmla="*/ 1257300 w 2552700"/>
                <a:gd name="connsiteY44" fmla="*/ 1295400 h 1533525"/>
                <a:gd name="connsiteX45" fmla="*/ 1295400 w 2552700"/>
                <a:gd name="connsiteY45" fmla="*/ 1266825 h 1533525"/>
                <a:gd name="connsiteX46" fmla="*/ 1323975 w 2552700"/>
                <a:gd name="connsiteY46" fmla="*/ 1228725 h 1533525"/>
                <a:gd name="connsiteX47" fmla="*/ 1504950 w 2552700"/>
                <a:gd name="connsiteY47" fmla="*/ 1200150 h 1533525"/>
                <a:gd name="connsiteX48" fmla="*/ 1600200 w 2552700"/>
                <a:gd name="connsiteY48" fmla="*/ 1181100 h 1533525"/>
                <a:gd name="connsiteX49" fmla="*/ 1657350 w 2552700"/>
                <a:gd name="connsiteY49" fmla="*/ 1171575 h 1533525"/>
                <a:gd name="connsiteX50" fmla="*/ 1704975 w 2552700"/>
                <a:gd name="connsiteY50" fmla="*/ 1162050 h 1533525"/>
                <a:gd name="connsiteX51" fmla="*/ 1743075 w 2552700"/>
                <a:gd name="connsiteY51" fmla="*/ 1143000 h 1533525"/>
                <a:gd name="connsiteX52" fmla="*/ 1885950 w 2552700"/>
                <a:gd name="connsiteY52" fmla="*/ 1133475 h 1533525"/>
                <a:gd name="connsiteX53" fmla="*/ 1952625 w 2552700"/>
                <a:gd name="connsiteY53" fmla="*/ 1123950 h 1533525"/>
                <a:gd name="connsiteX54" fmla="*/ 1990725 w 2552700"/>
                <a:gd name="connsiteY54" fmla="*/ 1104900 h 1533525"/>
                <a:gd name="connsiteX55" fmla="*/ 2028825 w 2552700"/>
                <a:gd name="connsiteY55" fmla="*/ 1076325 h 1533525"/>
                <a:gd name="connsiteX56" fmla="*/ 2105025 w 2552700"/>
                <a:gd name="connsiteY56" fmla="*/ 1038225 h 1533525"/>
                <a:gd name="connsiteX57" fmla="*/ 2219325 w 2552700"/>
                <a:gd name="connsiteY57" fmla="*/ 1047750 h 1533525"/>
                <a:gd name="connsiteX58" fmla="*/ 2352675 w 2552700"/>
                <a:gd name="connsiteY58" fmla="*/ 1066800 h 1533525"/>
                <a:gd name="connsiteX59" fmla="*/ 2552700 w 2552700"/>
                <a:gd name="connsiteY59" fmla="*/ 1057275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552700" h="1533525">
                  <a:moveTo>
                    <a:pt x="885825" y="0"/>
                  </a:moveTo>
                  <a:lnTo>
                    <a:pt x="704850" y="304800"/>
                  </a:lnTo>
                  <a:cubicBezTo>
                    <a:pt x="698960" y="314616"/>
                    <a:pt x="690309" y="322853"/>
                    <a:pt x="685800" y="333375"/>
                  </a:cubicBezTo>
                  <a:cubicBezTo>
                    <a:pt x="680643" y="345407"/>
                    <a:pt x="684453" y="361253"/>
                    <a:pt x="676275" y="371475"/>
                  </a:cubicBezTo>
                  <a:cubicBezTo>
                    <a:pt x="670003" y="379315"/>
                    <a:pt x="657225" y="377825"/>
                    <a:pt x="647700" y="381000"/>
                  </a:cubicBezTo>
                  <a:cubicBezTo>
                    <a:pt x="641350" y="400050"/>
                    <a:pt x="647700" y="431800"/>
                    <a:pt x="628650" y="438150"/>
                  </a:cubicBezTo>
                  <a:cubicBezTo>
                    <a:pt x="556826" y="462091"/>
                    <a:pt x="645358" y="429796"/>
                    <a:pt x="571500" y="466725"/>
                  </a:cubicBezTo>
                  <a:cubicBezTo>
                    <a:pt x="556207" y="474371"/>
                    <a:pt x="539168" y="478129"/>
                    <a:pt x="523875" y="485775"/>
                  </a:cubicBezTo>
                  <a:cubicBezTo>
                    <a:pt x="513636" y="490895"/>
                    <a:pt x="505539" y="499705"/>
                    <a:pt x="495300" y="504825"/>
                  </a:cubicBezTo>
                  <a:cubicBezTo>
                    <a:pt x="486320" y="509315"/>
                    <a:pt x="475705" y="509860"/>
                    <a:pt x="466725" y="514350"/>
                  </a:cubicBezTo>
                  <a:cubicBezTo>
                    <a:pt x="455908" y="519758"/>
                    <a:pt x="404364" y="557661"/>
                    <a:pt x="400050" y="561975"/>
                  </a:cubicBezTo>
                  <a:cubicBezTo>
                    <a:pt x="388825" y="573200"/>
                    <a:pt x="381000" y="587375"/>
                    <a:pt x="371475" y="600075"/>
                  </a:cubicBezTo>
                  <a:cubicBezTo>
                    <a:pt x="353283" y="654652"/>
                    <a:pt x="375749" y="605326"/>
                    <a:pt x="323850" y="657225"/>
                  </a:cubicBezTo>
                  <a:cubicBezTo>
                    <a:pt x="280766" y="700309"/>
                    <a:pt x="331855" y="676782"/>
                    <a:pt x="276225" y="695325"/>
                  </a:cubicBezTo>
                  <a:cubicBezTo>
                    <a:pt x="266700" y="708025"/>
                    <a:pt x="259846" y="723262"/>
                    <a:pt x="247650" y="733425"/>
                  </a:cubicBezTo>
                  <a:cubicBezTo>
                    <a:pt x="239937" y="739853"/>
                    <a:pt x="226175" y="735850"/>
                    <a:pt x="219075" y="742950"/>
                  </a:cubicBezTo>
                  <a:cubicBezTo>
                    <a:pt x="209035" y="752990"/>
                    <a:pt x="206375" y="768350"/>
                    <a:pt x="200025" y="781050"/>
                  </a:cubicBezTo>
                  <a:cubicBezTo>
                    <a:pt x="188358" y="839385"/>
                    <a:pt x="192994" y="833213"/>
                    <a:pt x="161925" y="895350"/>
                  </a:cubicBezTo>
                  <a:cubicBezTo>
                    <a:pt x="156805" y="905589"/>
                    <a:pt x="147524" y="913464"/>
                    <a:pt x="142875" y="923925"/>
                  </a:cubicBezTo>
                  <a:cubicBezTo>
                    <a:pt x="111953" y="993499"/>
                    <a:pt x="147223" y="973276"/>
                    <a:pt x="95250" y="990600"/>
                  </a:cubicBezTo>
                  <a:cubicBezTo>
                    <a:pt x="42421" y="1043429"/>
                    <a:pt x="81101" y="994948"/>
                    <a:pt x="47625" y="1095375"/>
                  </a:cubicBezTo>
                  <a:cubicBezTo>
                    <a:pt x="41275" y="1114425"/>
                    <a:pt x="37555" y="1134564"/>
                    <a:pt x="28575" y="1152525"/>
                  </a:cubicBezTo>
                  <a:cubicBezTo>
                    <a:pt x="5035" y="1199605"/>
                    <a:pt x="14015" y="1177155"/>
                    <a:pt x="0" y="1219200"/>
                  </a:cubicBezTo>
                  <a:cubicBezTo>
                    <a:pt x="6350" y="1285875"/>
                    <a:pt x="9235" y="1352971"/>
                    <a:pt x="19050" y="1419225"/>
                  </a:cubicBezTo>
                  <a:cubicBezTo>
                    <a:pt x="21993" y="1439089"/>
                    <a:pt x="21392" y="1465236"/>
                    <a:pt x="38100" y="1476375"/>
                  </a:cubicBezTo>
                  <a:cubicBezTo>
                    <a:pt x="47625" y="1482725"/>
                    <a:pt x="56153" y="1490916"/>
                    <a:pt x="66675" y="1495425"/>
                  </a:cubicBezTo>
                  <a:cubicBezTo>
                    <a:pt x="78707" y="1500582"/>
                    <a:pt x="92188" y="1501354"/>
                    <a:pt x="104775" y="1504950"/>
                  </a:cubicBezTo>
                  <a:cubicBezTo>
                    <a:pt x="114429" y="1507708"/>
                    <a:pt x="123825" y="1511300"/>
                    <a:pt x="133350" y="1514475"/>
                  </a:cubicBezTo>
                  <a:cubicBezTo>
                    <a:pt x="158750" y="1511300"/>
                    <a:pt x="184854" y="1511685"/>
                    <a:pt x="209550" y="1504950"/>
                  </a:cubicBezTo>
                  <a:cubicBezTo>
                    <a:pt x="220594" y="1501938"/>
                    <a:pt x="227886" y="1491020"/>
                    <a:pt x="238125" y="1485900"/>
                  </a:cubicBezTo>
                  <a:cubicBezTo>
                    <a:pt x="247105" y="1481410"/>
                    <a:pt x="257175" y="1479550"/>
                    <a:pt x="266700" y="1476375"/>
                  </a:cubicBezTo>
                  <a:cubicBezTo>
                    <a:pt x="285750" y="1482725"/>
                    <a:pt x="304369" y="1490555"/>
                    <a:pt x="323850" y="1495425"/>
                  </a:cubicBezTo>
                  <a:cubicBezTo>
                    <a:pt x="355262" y="1503278"/>
                    <a:pt x="419100" y="1514475"/>
                    <a:pt x="419100" y="1514475"/>
                  </a:cubicBezTo>
                  <a:cubicBezTo>
                    <a:pt x="428625" y="1520825"/>
                    <a:pt x="436227" y="1533525"/>
                    <a:pt x="447675" y="1533525"/>
                  </a:cubicBezTo>
                  <a:cubicBezTo>
                    <a:pt x="483173" y="1533525"/>
                    <a:pt x="519318" y="1527218"/>
                    <a:pt x="552450" y="1514475"/>
                  </a:cubicBezTo>
                  <a:cubicBezTo>
                    <a:pt x="563135" y="1510366"/>
                    <a:pt x="564171" y="1494694"/>
                    <a:pt x="571500" y="1485900"/>
                  </a:cubicBezTo>
                  <a:cubicBezTo>
                    <a:pt x="580124" y="1475552"/>
                    <a:pt x="591451" y="1467673"/>
                    <a:pt x="600075" y="1457325"/>
                  </a:cubicBezTo>
                  <a:cubicBezTo>
                    <a:pt x="607404" y="1448531"/>
                    <a:pt x="610331" y="1436079"/>
                    <a:pt x="619125" y="1428750"/>
                  </a:cubicBezTo>
                  <a:cubicBezTo>
                    <a:pt x="630033" y="1419660"/>
                    <a:pt x="644525" y="1416050"/>
                    <a:pt x="657225" y="1409700"/>
                  </a:cubicBezTo>
                  <a:cubicBezTo>
                    <a:pt x="727075" y="1412875"/>
                    <a:pt x="797251" y="1411776"/>
                    <a:pt x="866775" y="1419225"/>
                  </a:cubicBezTo>
                  <a:cubicBezTo>
                    <a:pt x="886741" y="1421364"/>
                    <a:pt x="903927" y="1440093"/>
                    <a:pt x="923925" y="1438275"/>
                  </a:cubicBezTo>
                  <a:cubicBezTo>
                    <a:pt x="942362" y="1436599"/>
                    <a:pt x="955675" y="1419225"/>
                    <a:pt x="971550" y="1409700"/>
                  </a:cubicBezTo>
                  <a:cubicBezTo>
                    <a:pt x="1024967" y="1342929"/>
                    <a:pt x="986964" y="1376795"/>
                    <a:pt x="1047750" y="1343025"/>
                  </a:cubicBezTo>
                  <a:cubicBezTo>
                    <a:pt x="1063934" y="1334034"/>
                    <a:pt x="1077322" y="1318553"/>
                    <a:pt x="1095375" y="1314450"/>
                  </a:cubicBezTo>
                  <a:cubicBezTo>
                    <a:pt x="1148371" y="1302406"/>
                    <a:pt x="1203325" y="1301750"/>
                    <a:pt x="1257300" y="1295400"/>
                  </a:cubicBezTo>
                  <a:cubicBezTo>
                    <a:pt x="1270000" y="1285875"/>
                    <a:pt x="1284175" y="1278050"/>
                    <a:pt x="1295400" y="1266825"/>
                  </a:cubicBezTo>
                  <a:cubicBezTo>
                    <a:pt x="1306625" y="1255600"/>
                    <a:pt x="1310038" y="1236327"/>
                    <a:pt x="1323975" y="1228725"/>
                  </a:cubicBezTo>
                  <a:cubicBezTo>
                    <a:pt x="1364180" y="1206795"/>
                    <a:pt x="1467884" y="1204511"/>
                    <a:pt x="1504950" y="1200150"/>
                  </a:cubicBezTo>
                  <a:cubicBezTo>
                    <a:pt x="1584217" y="1190824"/>
                    <a:pt x="1537125" y="1193715"/>
                    <a:pt x="1600200" y="1181100"/>
                  </a:cubicBezTo>
                  <a:cubicBezTo>
                    <a:pt x="1619138" y="1177312"/>
                    <a:pt x="1638349" y="1175030"/>
                    <a:pt x="1657350" y="1171575"/>
                  </a:cubicBezTo>
                  <a:cubicBezTo>
                    <a:pt x="1673278" y="1168679"/>
                    <a:pt x="1689100" y="1165225"/>
                    <a:pt x="1704975" y="1162050"/>
                  </a:cubicBezTo>
                  <a:cubicBezTo>
                    <a:pt x="1717675" y="1155700"/>
                    <a:pt x="1729050" y="1145215"/>
                    <a:pt x="1743075" y="1143000"/>
                  </a:cubicBezTo>
                  <a:cubicBezTo>
                    <a:pt x="1790222" y="1135556"/>
                    <a:pt x="1838415" y="1137796"/>
                    <a:pt x="1885950" y="1133475"/>
                  </a:cubicBezTo>
                  <a:cubicBezTo>
                    <a:pt x="1908308" y="1131442"/>
                    <a:pt x="1930400" y="1127125"/>
                    <a:pt x="1952625" y="1123950"/>
                  </a:cubicBezTo>
                  <a:cubicBezTo>
                    <a:pt x="1965325" y="1117600"/>
                    <a:pt x="1978684" y="1112425"/>
                    <a:pt x="1990725" y="1104900"/>
                  </a:cubicBezTo>
                  <a:cubicBezTo>
                    <a:pt x="2004187" y="1096486"/>
                    <a:pt x="2015616" y="1085131"/>
                    <a:pt x="2028825" y="1076325"/>
                  </a:cubicBezTo>
                  <a:cubicBezTo>
                    <a:pt x="2073813" y="1046333"/>
                    <a:pt x="2064986" y="1051571"/>
                    <a:pt x="2105025" y="1038225"/>
                  </a:cubicBezTo>
                  <a:lnTo>
                    <a:pt x="2219325" y="1047750"/>
                  </a:lnTo>
                  <a:cubicBezTo>
                    <a:pt x="2278927" y="1053710"/>
                    <a:pt x="2297257" y="1057564"/>
                    <a:pt x="2352675" y="1066800"/>
                  </a:cubicBezTo>
                  <a:cubicBezTo>
                    <a:pt x="2539991" y="1056941"/>
                    <a:pt x="2473242" y="1057275"/>
                    <a:pt x="2552700" y="10572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797633" y="2915277"/>
              <a:ext cx="85725"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a:off x="10877550" y="4852094"/>
              <a:ext cx="106157" cy="942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37" idx="3"/>
              <a:endCxn id="38" idx="5"/>
            </p:cNvCxnSpPr>
            <p:nvPr/>
          </p:nvCxnSpPr>
          <p:spPr>
            <a:xfrm flipH="1">
              <a:off x="7353689" y="3012838"/>
              <a:ext cx="1456498" cy="189212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308099" y="4903321"/>
              <a:ext cx="36565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7" idx="2"/>
              <a:endCxn id="39" idx="3"/>
            </p:cNvCxnSpPr>
            <p:nvPr/>
          </p:nvCxnSpPr>
          <p:spPr>
            <a:xfrm>
              <a:off x="8797633" y="2972427"/>
              <a:ext cx="2132996" cy="197391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677275" y="4267818"/>
              <a:ext cx="752302" cy="369332"/>
            </a:xfrm>
            <a:prstGeom prst="rect">
              <a:avLst/>
            </a:prstGeom>
            <a:noFill/>
          </p:spPr>
          <p:txBody>
            <a:bodyPr wrap="square" rtlCol="0">
              <a:spAutoFit/>
            </a:bodyPr>
            <a:lstStyle/>
            <a:p>
              <a:r>
                <a:rPr lang="en-US" dirty="0" smtClean="0"/>
                <a:t>river</a:t>
              </a:r>
              <a:endParaRPr lang="en-US" dirty="0"/>
            </a:p>
          </p:txBody>
        </p:sp>
        <p:sp>
          <p:nvSpPr>
            <p:cNvPr id="51" name="Arc 50"/>
            <p:cNvSpPr/>
            <p:nvPr/>
          </p:nvSpPr>
          <p:spPr>
            <a:xfrm>
              <a:off x="7392321" y="4584852"/>
              <a:ext cx="441242" cy="583896"/>
            </a:xfrm>
            <a:prstGeom prst="arc">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p:cNvSpPr/>
            <p:nvPr/>
          </p:nvSpPr>
          <p:spPr>
            <a:xfrm rot="13124397">
              <a:off x="10375969" y="4373777"/>
              <a:ext cx="441242" cy="583896"/>
            </a:xfrm>
            <a:prstGeom prst="arc">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p:cNvSpPr txBox="1"/>
            <p:nvPr/>
          </p:nvSpPr>
          <p:spPr>
            <a:xfrm>
              <a:off x="8453509" y="2814960"/>
              <a:ext cx="289043" cy="369332"/>
            </a:xfrm>
            <a:prstGeom prst="rect">
              <a:avLst/>
            </a:prstGeom>
            <a:noFill/>
          </p:spPr>
          <p:txBody>
            <a:bodyPr wrap="square" rtlCol="0">
              <a:spAutoFit/>
            </a:bodyPr>
            <a:lstStyle/>
            <a:p>
              <a:r>
                <a:rPr lang="en-US" dirty="0" smtClean="0"/>
                <a:t>Z</a:t>
              </a:r>
              <a:endParaRPr lang="en-US" dirty="0"/>
            </a:p>
          </p:txBody>
        </p:sp>
        <p:sp>
          <p:nvSpPr>
            <p:cNvPr id="54" name="TextBox 53"/>
            <p:cNvSpPr txBox="1"/>
            <p:nvPr/>
          </p:nvSpPr>
          <p:spPr>
            <a:xfrm>
              <a:off x="11092370" y="4567560"/>
              <a:ext cx="289043" cy="369332"/>
            </a:xfrm>
            <a:prstGeom prst="rect">
              <a:avLst/>
            </a:prstGeom>
            <a:noFill/>
          </p:spPr>
          <p:txBody>
            <a:bodyPr wrap="square" rtlCol="0">
              <a:spAutoFit/>
            </a:bodyPr>
            <a:lstStyle/>
            <a:p>
              <a:r>
                <a:rPr lang="en-US" dirty="0" smtClean="0"/>
                <a:t>Y</a:t>
              </a:r>
              <a:endParaRPr lang="en-US" dirty="0"/>
            </a:p>
          </p:txBody>
        </p:sp>
        <p:sp>
          <p:nvSpPr>
            <p:cNvPr id="55" name="TextBox 54"/>
            <p:cNvSpPr txBox="1"/>
            <p:nvPr/>
          </p:nvSpPr>
          <p:spPr>
            <a:xfrm>
              <a:off x="6924847" y="4539351"/>
              <a:ext cx="289043" cy="369332"/>
            </a:xfrm>
            <a:prstGeom prst="rect">
              <a:avLst/>
            </a:prstGeom>
            <a:noFill/>
          </p:spPr>
          <p:txBody>
            <a:bodyPr wrap="square" rtlCol="0">
              <a:spAutoFit/>
            </a:bodyPr>
            <a:lstStyle/>
            <a:p>
              <a:r>
                <a:rPr lang="en-US" dirty="0" smtClean="0"/>
                <a:t>X</a:t>
              </a:r>
              <a:endParaRPr lang="en-US" dirty="0"/>
            </a:p>
          </p:txBody>
        </p:sp>
        <p:sp>
          <p:nvSpPr>
            <p:cNvPr id="57" name="TextBox 56"/>
            <p:cNvSpPr txBox="1"/>
            <p:nvPr/>
          </p:nvSpPr>
          <p:spPr>
            <a:xfrm>
              <a:off x="7872195" y="5113986"/>
              <a:ext cx="1952625"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Figure </a:t>
              </a:r>
              <a:r>
                <a:rPr lang="en-US" dirty="0" smtClean="0">
                  <a:latin typeface="Arial" panose="020B0604020202020204" pitchFamily="34" charset="0"/>
                  <a:cs typeface="Arial" panose="020B0604020202020204" pitchFamily="34" charset="0"/>
                </a:rPr>
                <a:t>(2)</a:t>
              </a:r>
              <a:endParaRPr lang="en-US" dirty="0"/>
            </a:p>
          </p:txBody>
        </p:sp>
      </p:grpSp>
    </p:spTree>
    <p:extLst>
      <p:ext uri="{BB962C8B-B14F-4D97-AF65-F5344CB8AC3E}">
        <p14:creationId xmlns:p14="http://schemas.microsoft.com/office/powerpoint/2010/main" val="3421134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87782"/>
            <a:ext cx="8915400" cy="5123440"/>
          </a:xfrm>
        </p:spPr>
        <p:txBody>
          <a:bodyPr/>
          <a:lstStyle/>
          <a:p>
            <a:r>
              <a:rPr lang="en-US" dirty="0" smtClean="0">
                <a:solidFill>
                  <a:schemeClr val="tx1"/>
                </a:solidFill>
                <a:latin typeface="Arial" panose="020B0604020202020204" pitchFamily="34" charset="0"/>
                <a:cs typeface="Arial" panose="020B0604020202020204" pitchFamily="34" charset="0"/>
              </a:rPr>
              <a:t>(a) Using linear methods only</a:t>
            </a:r>
          </a:p>
          <a:p>
            <a:pPr>
              <a:buFont typeface="+mj-lt"/>
              <a:buAutoNum type="arabicPeriod"/>
            </a:pPr>
            <a:r>
              <a:rPr lang="en-US" dirty="0" smtClean="0">
                <a:solidFill>
                  <a:schemeClr val="tx1"/>
                </a:solidFill>
                <a:latin typeface="Arial" panose="020B0604020202020204" pitchFamily="34" charset="0"/>
                <a:cs typeface="Arial" panose="020B0604020202020204" pitchFamily="34" charset="0"/>
              </a:rPr>
              <a:t>Linear survey: the measurements of three sides XY, YZ, and XZ</a:t>
            </a:r>
          </a:p>
          <a:p>
            <a:pPr>
              <a:buFont typeface="+mj-lt"/>
              <a:buAutoNum type="arabicPeriod"/>
            </a:pPr>
            <a:r>
              <a:rPr lang="en-US" dirty="0" smtClean="0">
                <a:solidFill>
                  <a:schemeClr val="tx1"/>
                </a:solidFill>
                <a:latin typeface="Arial" panose="020B0604020202020204" pitchFamily="34" charset="0"/>
                <a:cs typeface="Arial" panose="020B0604020202020204" pitchFamily="34" charset="0"/>
              </a:rPr>
              <a:t>Lines at right angles (offsetting): the measurement of a line OZ exactly at right angle with XO and OY</a:t>
            </a:r>
          </a:p>
          <a:p>
            <a:pPr>
              <a:buFont typeface="+mj-lt"/>
              <a:buAutoNum type="arabicPeriod"/>
            </a:pPr>
            <a:endParaRPr lang="en-US" dirty="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(b) Using linear and angular methods</a:t>
            </a:r>
          </a:p>
          <a:p>
            <a:pPr>
              <a:buFont typeface="+mj-lt"/>
              <a:buAutoNum type="arabicPeriod"/>
            </a:pPr>
            <a:r>
              <a:rPr lang="en-US" dirty="0" smtClean="0">
                <a:solidFill>
                  <a:schemeClr val="tx1"/>
                </a:solidFill>
                <a:latin typeface="Arial" panose="020B0604020202020204" pitchFamily="34" charset="0"/>
                <a:cs typeface="Arial" panose="020B0604020202020204" pitchFamily="34" charset="0"/>
              </a:rPr>
              <a:t>Triangulation: the measurements of a baseline XY, and two angles ZXY and XYZ</a:t>
            </a:r>
          </a:p>
          <a:p>
            <a:pPr>
              <a:buFont typeface="+mj-lt"/>
              <a:buAutoNum type="arabicPeriod"/>
            </a:pPr>
            <a:r>
              <a:rPr lang="en-US" dirty="0" smtClean="0">
                <a:solidFill>
                  <a:schemeClr val="tx1"/>
                </a:solidFill>
                <a:latin typeface="Arial" panose="020B0604020202020204" pitchFamily="34" charset="0"/>
                <a:cs typeface="Arial" panose="020B0604020202020204" pitchFamily="34" charset="0"/>
              </a:rPr>
              <a:t>Polar coordinates (traversing): the measurements of two lines XZ and XY, and one angle ZXY</a:t>
            </a:r>
          </a:p>
          <a:p>
            <a:pPr>
              <a:buFont typeface="+mj-lt"/>
              <a:buAutoNum type="arabicPeriod"/>
            </a:pPr>
            <a:endParaRPr lang="en-US" dirty="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(c) Applications of principles</a:t>
            </a:r>
          </a:p>
          <a:p>
            <a:pPr marL="0" indent="0">
              <a:buNone/>
            </a:pPr>
            <a:r>
              <a:rPr lang="en-US" dirty="0" smtClean="0">
                <a:solidFill>
                  <a:schemeClr val="tx1"/>
                </a:solidFill>
                <a:latin typeface="Arial" panose="020B0604020202020204" pitchFamily="34" charset="0"/>
                <a:cs typeface="Arial" panose="020B0604020202020204" pitchFamily="34" charset="0"/>
              </a:rPr>
              <a:t>The methods above can be used in making a site survey, e.g. house and garden covering about one hectare of ground, which would be considered to be a medium sized site.</a:t>
            </a:r>
            <a:endParaRPr lang="en-US" dirty="0">
              <a:solidFill>
                <a:schemeClr val="tx1"/>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ENGIN</a:t>
            </a:r>
            <a:endParaRPr lang="en-US"/>
          </a:p>
        </p:txBody>
      </p:sp>
      <p:sp>
        <p:nvSpPr>
          <p:cNvPr id="5" name="Slide Number Placeholder 4"/>
          <p:cNvSpPr>
            <a:spLocks noGrp="1"/>
          </p:cNvSpPr>
          <p:nvPr>
            <p:ph type="sldNum" sz="quarter" idx="12"/>
          </p:nvPr>
        </p:nvSpPr>
        <p:spPr/>
        <p:txBody>
          <a:bodyPr/>
          <a:lstStyle/>
          <a:p>
            <a:fld id="{63475C6A-5C89-4BA6-AED6-7D503C5BD78E}" type="slidenum">
              <a:rPr lang="en-US" smtClean="0"/>
              <a:t>14</a:t>
            </a:fld>
            <a:endParaRPr lang="en-US"/>
          </a:p>
        </p:txBody>
      </p:sp>
    </p:spTree>
    <p:extLst>
      <p:ext uri="{BB962C8B-B14F-4D97-AF65-F5344CB8AC3E}">
        <p14:creationId xmlns:p14="http://schemas.microsoft.com/office/powerpoint/2010/main" val="3524525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ENGIN</a:t>
            </a:r>
            <a:endParaRPr lang="en-US"/>
          </a:p>
        </p:txBody>
      </p:sp>
      <p:sp>
        <p:nvSpPr>
          <p:cNvPr id="5" name="Slide Number Placeholder 4"/>
          <p:cNvSpPr>
            <a:spLocks noGrp="1"/>
          </p:cNvSpPr>
          <p:nvPr>
            <p:ph type="sldNum" sz="quarter" idx="12"/>
          </p:nvPr>
        </p:nvSpPr>
        <p:spPr/>
        <p:txBody>
          <a:bodyPr/>
          <a:lstStyle/>
          <a:p>
            <a:fld id="{63475C6A-5C89-4BA6-AED6-7D503C5BD78E}" type="slidenum">
              <a:rPr lang="en-US" smtClean="0"/>
              <a:t>15</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6054" y="0"/>
            <a:ext cx="5799892" cy="6858000"/>
          </a:xfrm>
          <a:prstGeom prst="rect">
            <a:avLst/>
          </a:prstGeom>
        </p:spPr>
      </p:pic>
    </p:spTree>
    <p:extLst>
      <p:ext uri="{BB962C8B-B14F-4D97-AF65-F5344CB8AC3E}">
        <p14:creationId xmlns:p14="http://schemas.microsoft.com/office/powerpoint/2010/main" val="3165122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87782"/>
            <a:ext cx="8915400" cy="5123440"/>
          </a:xfrm>
        </p:spPr>
        <p:txBody>
          <a:bodyPr/>
          <a:lstStyle/>
          <a:p>
            <a:pPr marL="0" indent="0">
              <a:buNone/>
            </a:pPr>
            <a:r>
              <a:rPr lang="en-US" dirty="0" smtClean="0">
                <a:solidFill>
                  <a:schemeClr val="tx1"/>
                </a:solidFill>
                <a:latin typeface="Arial" panose="020B0604020202020204" pitchFamily="34" charset="0"/>
                <a:cs typeface="Arial" panose="020B0604020202020204" pitchFamily="34" charset="0"/>
              </a:rPr>
              <a:t>This survey is carried out in two parts, (1) a framework and (2) a detail, survey.</a:t>
            </a:r>
          </a:p>
          <a:p>
            <a:pPr>
              <a:buFont typeface="+mj-lt"/>
              <a:buAutoNum type="arabicPeriod"/>
            </a:pPr>
            <a:r>
              <a:rPr lang="en-US" dirty="0" smtClean="0">
                <a:solidFill>
                  <a:schemeClr val="tx1"/>
                </a:solidFill>
                <a:latin typeface="Arial" panose="020B0604020202020204" pitchFamily="34" charset="0"/>
                <a:cs typeface="Arial" panose="020B0604020202020204" pitchFamily="34" charset="0"/>
              </a:rPr>
              <a:t>Framework survey</a:t>
            </a:r>
          </a:p>
          <a:p>
            <a:pPr marL="0" indent="0">
              <a:buNone/>
            </a:pPr>
            <a:r>
              <a:rPr lang="en-US" dirty="0" smtClean="0">
                <a:solidFill>
                  <a:schemeClr val="tx1"/>
                </a:solidFill>
                <a:latin typeface="Arial" panose="020B0604020202020204" pitchFamily="34" charset="0"/>
                <a:cs typeface="Arial" panose="020B0604020202020204" pitchFamily="34" charset="0"/>
              </a:rPr>
              <a:t>The framework is first established over the whole site to form a sound geometrical figure and is carried out using one of the following methods:</a:t>
            </a:r>
          </a:p>
          <a:p>
            <a:pPr marL="400050" indent="-400050">
              <a:buFont typeface="+mj-lt"/>
              <a:buAutoNum type="romanUcPeriod"/>
            </a:pPr>
            <a:r>
              <a:rPr lang="en-US" dirty="0" smtClean="0">
                <a:solidFill>
                  <a:schemeClr val="tx1"/>
                </a:solidFill>
                <a:latin typeface="Arial" panose="020B0604020202020204" pitchFamily="34" charset="0"/>
                <a:cs typeface="Arial" panose="020B0604020202020204" pitchFamily="34" charset="0"/>
              </a:rPr>
              <a:t>Linear survey: the triangle ABC and ACD</a:t>
            </a:r>
          </a:p>
          <a:p>
            <a:pPr marL="400050" indent="-400050">
              <a:buFont typeface="+mj-lt"/>
              <a:buAutoNum type="romanUcPeriod"/>
            </a:pPr>
            <a:r>
              <a:rPr lang="en-US" dirty="0" smtClean="0">
                <a:solidFill>
                  <a:schemeClr val="tx1"/>
                </a:solidFill>
                <a:latin typeface="Arial" panose="020B0604020202020204" pitchFamily="34" charset="0"/>
                <a:cs typeface="Arial" panose="020B0604020202020204" pitchFamily="34" charset="0"/>
              </a:rPr>
              <a:t>Triangulation: the angles 1,2,3,4,5 and 6, and one side of the survey AD</a:t>
            </a:r>
          </a:p>
          <a:p>
            <a:pPr marL="400050" indent="-400050">
              <a:buFont typeface="+mj-lt"/>
              <a:buAutoNum type="romanUcPeriod"/>
            </a:pPr>
            <a:r>
              <a:rPr lang="en-US" dirty="0" smtClean="0">
                <a:solidFill>
                  <a:schemeClr val="tx1"/>
                </a:solidFill>
                <a:latin typeface="Arial" panose="020B0604020202020204" pitchFamily="34" charset="0"/>
                <a:cs typeface="Arial" panose="020B0604020202020204" pitchFamily="34" charset="0"/>
              </a:rPr>
              <a:t>Traversing: the angles 1,7,4 and 8 with the lengths of sides DA, AB, BC and CD</a:t>
            </a:r>
          </a:p>
          <a:p>
            <a:pPr marL="400050" indent="-400050">
              <a:buFont typeface="+mj-lt"/>
              <a:buAutoNum type="romanUcPeriod"/>
            </a:pPr>
            <a:endParaRPr lang="en-US" dirty="0">
              <a:solidFill>
                <a:schemeClr val="tx1"/>
              </a:solidFill>
              <a:latin typeface="Arial" panose="020B0604020202020204" pitchFamily="34" charset="0"/>
              <a:cs typeface="Arial" panose="020B0604020202020204" pitchFamily="34" charset="0"/>
            </a:endParaRPr>
          </a:p>
          <a:p>
            <a:pPr>
              <a:buFont typeface="+mj-lt"/>
              <a:buAutoNum type="arabicPeriod" startAt="2"/>
            </a:pPr>
            <a:r>
              <a:rPr lang="en-US" dirty="0" smtClean="0">
                <a:solidFill>
                  <a:schemeClr val="tx1"/>
                </a:solidFill>
                <a:latin typeface="Arial" panose="020B0604020202020204" pitchFamily="34" charset="0"/>
                <a:cs typeface="Arial" panose="020B0604020202020204" pitchFamily="34" charset="0"/>
              </a:rPr>
              <a:t>Detail survey </a:t>
            </a:r>
          </a:p>
          <a:p>
            <a:pPr marL="0" indent="0">
              <a:buNone/>
            </a:pPr>
            <a:r>
              <a:rPr lang="en-US" dirty="0" smtClean="0">
                <a:solidFill>
                  <a:schemeClr val="tx1"/>
                </a:solidFill>
                <a:latin typeface="Arial" panose="020B0604020202020204" pitchFamily="34" charset="0"/>
                <a:cs typeface="Arial" panose="020B0604020202020204" pitchFamily="34" charset="0"/>
              </a:rPr>
              <a:t>The fences, stream, buildings and path are the details which are added to the framework survey by means of offsets, which are short lines at right angles to the main framework lines.</a:t>
            </a:r>
          </a:p>
          <a:p>
            <a:pPr marL="0" indent="0">
              <a:buNone/>
            </a:pPr>
            <a:r>
              <a:rPr lang="en-US" dirty="0" smtClean="0">
                <a:solidFill>
                  <a:schemeClr val="tx1"/>
                </a:solidFill>
                <a:latin typeface="Arial" panose="020B0604020202020204" pitchFamily="34" charset="0"/>
                <a:cs typeface="Arial" panose="020B0604020202020204" pitchFamily="34" charset="0"/>
              </a:rPr>
              <a:t>Alternatively, detail can be added to a framework survey by means of electromagnetic distance measurements (EDM) tacheometry or the global positioning system (GPS)</a:t>
            </a:r>
          </a:p>
          <a:p>
            <a:pPr marL="0" indent="0">
              <a:buNone/>
            </a:pPr>
            <a:endParaRPr lang="en-US" dirty="0" smtClean="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US" dirty="0">
              <a:solidFill>
                <a:schemeClr val="tx1"/>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ENGIN</a:t>
            </a:r>
            <a:endParaRPr lang="en-US"/>
          </a:p>
        </p:txBody>
      </p:sp>
      <p:sp>
        <p:nvSpPr>
          <p:cNvPr id="5" name="Slide Number Placeholder 4"/>
          <p:cNvSpPr>
            <a:spLocks noGrp="1"/>
          </p:cNvSpPr>
          <p:nvPr>
            <p:ph type="sldNum" sz="quarter" idx="12"/>
          </p:nvPr>
        </p:nvSpPr>
        <p:spPr/>
        <p:txBody>
          <a:bodyPr/>
          <a:lstStyle/>
          <a:p>
            <a:fld id="{63475C6A-5C89-4BA6-AED6-7D503C5BD78E}" type="slidenum">
              <a:rPr lang="en-US" smtClean="0"/>
              <a:t>16</a:t>
            </a:fld>
            <a:endParaRPr lang="en-US"/>
          </a:p>
        </p:txBody>
      </p:sp>
    </p:spTree>
    <p:extLst>
      <p:ext uri="{BB962C8B-B14F-4D97-AF65-F5344CB8AC3E}">
        <p14:creationId xmlns:p14="http://schemas.microsoft.com/office/powerpoint/2010/main" val="1071245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87782"/>
            <a:ext cx="8915400" cy="5123440"/>
          </a:xfrm>
        </p:spPr>
        <p:txBody>
          <a:bodyPr/>
          <a:lstStyle/>
          <a:p>
            <a:pPr marL="0" indent="0">
              <a:buNone/>
            </a:pPr>
            <a:r>
              <a:rPr lang="en-US" dirty="0" smtClean="0">
                <a:solidFill>
                  <a:schemeClr val="tx1"/>
                </a:solidFill>
                <a:latin typeface="Arial" panose="020B0604020202020204" pitchFamily="34" charset="0"/>
                <a:cs typeface="Arial" panose="020B0604020202020204" pitchFamily="34" charset="0"/>
              </a:rPr>
              <a:t>All surveys are conducted in this manner, i.e. a two-stage process in which the whole area is covered by a framework within which the detail is added. This ensures that the survey rule of ‘working from the whole to the part’ is obeyed.</a:t>
            </a:r>
          </a:p>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buNone/>
            </a:pPr>
            <a:r>
              <a:rPr lang="en-US" dirty="0">
                <a:solidFill>
                  <a:schemeClr val="tx1"/>
                </a:solidFill>
                <a:latin typeface="Arial" panose="020B0604020202020204" pitchFamily="34" charset="0"/>
                <a:cs typeface="Arial" panose="020B0604020202020204" pitchFamily="34" charset="0"/>
              </a:rPr>
              <a:t>Assignment </a:t>
            </a:r>
            <a:r>
              <a:rPr lang="en-US" dirty="0" smtClean="0">
                <a:solidFill>
                  <a:schemeClr val="tx1"/>
                </a:solidFill>
                <a:latin typeface="Arial" panose="020B0604020202020204" pitchFamily="34" charset="0"/>
                <a:cs typeface="Arial" panose="020B0604020202020204" pitchFamily="34" charset="0"/>
              </a:rPr>
              <a:t>(2):</a:t>
            </a:r>
            <a:endParaRPr lang="en-US" dirty="0">
              <a:solidFill>
                <a:schemeClr val="tx1"/>
              </a:solidFill>
              <a:latin typeface="Arial" panose="020B0604020202020204" pitchFamily="34" charset="0"/>
              <a:cs typeface="Arial" panose="020B0604020202020204" pitchFamily="34" charset="0"/>
            </a:endParaRPr>
          </a:p>
          <a:p>
            <a:pPr marL="0" indent="0">
              <a:buNone/>
            </a:pPr>
            <a:r>
              <a:rPr lang="en-US" dirty="0" smtClean="0">
                <a:solidFill>
                  <a:schemeClr val="tx1"/>
                </a:solidFill>
                <a:latin typeface="Arial" panose="020B0604020202020204" pitchFamily="34" charset="0"/>
                <a:cs typeface="Arial" panose="020B0604020202020204" pitchFamily="34" charset="0"/>
              </a:rPr>
              <a:t>The following figure, A and B lie at different elevations. The slope length along line AB is 50.00 m and the angle of slope is 10˚. Calculate the horizontal length AC and the difference in height BC, between the points.</a:t>
            </a:r>
          </a:p>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buNone/>
            </a:pPr>
            <a:endParaRPr lang="en-US" dirty="0">
              <a:solidFill>
                <a:schemeClr val="tx1"/>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ENGIN</a:t>
            </a:r>
            <a:endParaRPr lang="en-US"/>
          </a:p>
        </p:txBody>
      </p:sp>
      <p:sp>
        <p:nvSpPr>
          <p:cNvPr id="5" name="Slide Number Placeholder 4"/>
          <p:cNvSpPr>
            <a:spLocks noGrp="1"/>
          </p:cNvSpPr>
          <p:nvPr>
            <p:ph type="sldNum" sz="quarter" idx="12"/>
          </p:nvPr>
        </p:nvSpPr>
        <p:spPr/>
        <p:txBody>
          <a:bodyPr/>
          <a:lstStyle/>
          <a:p>
            <a:fld id="{63475C6A-5C89-4BA6-AED6-7D503C5BD78E}" type="slidenum">
              <a:rPr lang="en-US" smtClean="0"/>
              <a:t>17</a:t>
            </a:fld>
            <a:endParaRPr lang="en-US"/>
          </a:p>
        </p:txBody>
      </p:sp>
      <p:cxnSp>
        <p:nvCxnSpPr>
          <p:cNvPr id="7" name="Straight Connector 6"/>
          <p:cNvCxnSpPr/>
          <p:nvPr/>
        </p:nvCxnSpPr>
        <p:spPr>
          <a:xfrm flipH="1">
            <a:off x="5571858" y="3948157"/>
            <a:ext cx="2521010" cy="897308"/>
          </a:xfrm>
          <a:prstGeom prst="line">
            <a:avLst/>
          </a:prstGeom>
        </p:spPr>
        <p:style>
          <a:lnRef idx="2">
            <a:schemeClr val="dk1"/>
          </a:lnRef>
          <a:fillRef idx="0">
            <a:schemeClr val="dk1"/>
          </a:fillRef>
          <a:effectRef idx="1">
            <a:schemeClr val="dk1"/>
          </a:effectRef>
          <a:fontRef idx="minor">
            <a:schemeClr val="tx1"/>
          </a:fontRef>
        </p:style>
      </p:cxnSp>
      <p:sp>
        <p:nvSpPr>
          <p:cNvPr id="9" name="Oval 8"/>
          <p:cNvSpPr/>
          <p:nvPr/>
        </p:nvSpPr>
        <p:spPr>
          <a:xfrm>
            <a:off x="8015956" y="4748612"/>
            <a:ext cx="76912" cy="968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054412" y="3904004"/>
            <a:ext cx="106822" cy="1039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535539" y="4783280"/>
            <a:ext cx="87594" cy="104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5571858" y="4808918"/>
            <a:ext cx="2486827"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0" idx="2"/>
            <a:endCxn id="9" idx="0"/>
          </p:cNvCxnSpPr>
          <p:nvPr/>
        </p:nvCxnSpPr>
        <p:spPr>
          <a:xfrm>
            <a:off x="8054412" y="3955991"/>
            <a:ext cx="0" cy="79262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9" name="Arc 18"/>
          <p:cNvSpPr/>
          <p:nvPr/>
        </p:nvSpPr>
        <p:spPr>
          <a:xfrm>
            <a:off x="6419850" y="4543425"/>
            <a:ext cx="104775" cy="52662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rot="20346554">
            <a:off x="7028739" y="4062964"/>
            <a:ext cx="1104900" cy="369332"/>
          </a:xfrm>
          <a:prstGeom prst="rect">
            <a:avLst/>
          </a:prstGeom>
          <a:noFill/>
        </p:spPr>
        <p:txBody>
          <a:bodyPr wrap="square" rtlCol="0">
            <a:spAutoFit/>
          </a:bodyPr>
          <a:lstStyle/>
          <a:p>
            <a:r>
              <a:rPr lang="en-US" dirty="0" smtClean="0"/>
              <a:t>50.00 m</a:t>
            </a:r>
            <a:endParaRPr lang="en-US" dirty="0"/>
          </a:p>
        </p:txBody>
      </p:sp>
      <p:sp>
        <p:nvSpPr>
          <p:cNvPr id="21" name="TextBox 20"/>
          <p:cNvSpPr txBox="1"/>
          <p:nvPr/>
        </p:nvSpPr>
        <p:spPr>
          <a:xfrm>
            <a:off x="6502192" y="4427706"/>
            <a:ext cx="683078" cy="369332"/>
          </a:xfrm>
          <a:prstGeom prst="rect">
            <a:avLst/>
          </a:prstGeom>
          <a:noFill/>
        </p:spPr>
        <p:txBody>
          <a:bodyPr wrap="square" rtlCol="0">
            <a:spAutoFit/>
          </a:bodyPr>
          <a:lstStyle/>
          <a:p>
            <a:r>
              <a:rPr lang="en-US" dirty="0" smtClean="0"/>
              <a:t>10˚</a:t>
            </a:r>
            <a:endParaRPr lang="en-US" dirty="0"/>
          </a:p>
        </p:txBody>
      </p:sp>
      <p:sp>
        <p:nvSpPr>
          <p:cNvPr id="22" name="TextBox 21"/>
          <p:cNvSpPr txBox="1"/>
          <p:nvPr/>
        </p:nvSpPr>
        <p:spPr>
          <a:xfrm>
            <a:off x="5152060" y="4598614"/>
            <a:ext cx="395889" cy="369332"/>
          </a:xfrm>
          <a:prstGeom prst="rect">
            <a:avLst/>
          </a:prstGeom>
          <a:noFill/>
        </p:spPr>
        <p:txBody>
          <a:bodyPr wrap="square" rtlCol="0">
            <a:spAutoFit/>
          </a:bodyPr>
          <a:lstStyle/>
          <a:p>
            <a:r>
              <a:rPr lang="en-US" dirty="0" smtClean="0"/>
              <a:t>A</a:t>
            </a:r>
            <a:endParaRPr lang="en-US" dirty="0"/>
          </a:p>
        </p:txBody>
      </p:sp>
      <p:sp>
        <p:nvSpPr>
          <p:cNvPr id="23" name="TextBox 22"/>
          <p:cNvSpPr txBox="1"/>
          <p:nvPr/>
        </p:nvSpPr>
        <p:spPr>
          <a:xfrm>
            <a:off x="8146367" y="3661050"/>
            <a:ext cx="395889" cy="369332"/>
          </a:xfrm>
          <a:prstGeom prst="rect">
            <a:avLst/>
          </a:prstGeom>
          <a:noFill/>
        </p:spPr>
        <p:txBody>
          <a:bodyPr wrap="square" rtlCol="0">
            <a:spAutoFit/>
          </a:bodyPr>
          <a:lstStyle/>
          <a:p>
            <a:r>
              <a:rPr lang="en-US" dirty="0" smtClean="0"/>
              <a:t>B</a:t>
            </a:r>
            <a:endParaRPr lang="en-US" dirty="0"/>
          </a:p>
        </p:txBody>
      </p:sp>
      <p:sp>
        <p:nvSpPr>
          <p:cNvPr id="24" name="TextBox 23"/>
          <p:cNvSpPr txBox="1"/>
          <p:nvPr/>
        </p:nvSpPr>
        <p:spPr>
          <a:xfrm>
            <a:off x="8141027" y="4622072"/>
            <a:ext cx="395889" cy="369332"/>
          </a:xfrm>
          <a:prstGeom prst="rect">
            <a:avLst/>
          </a:prstGeom>
          <a:noFill/>
        </p:spPr>
        <p:txBody>
          <a:bodyPr wrap="square" rtlCol="0">
            <a:spAutoFit/>
          </a:bodyPr>
          <a:lstStyle/>
          <a:p>
            <a:r>
              <a:rPr lang="en-US" dirty="0" smtClean="0"/>
              <a:t>C</a:t>
            </a:r>
            <a:endParaRPr lang="en-US" dirty="0"/>
          </a:p>
        </p:txBody>
      </p:sp>
    </p:spTree>
    <p:extLst>
      <p:ext uri="{BB962C8B-B14F-4D97-AF65-F5344CB8AC3E}">
        <p14:creationId xmlns:p14="http://schemas.microsoft.com/office/powerpoint/2010/main" val="237695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Units of measurements</a:t>
            </a:r>
            <a:br>
              <a:rPr lang="en-US" dirty="0">
                <a:solidFill>
                  <a:schemeClr val="tx1"/>
                </a:solidFill>
                <a:latin typeface="Arial" panose="020B0604020202020204" pitchFamily="34" charset="0"/>
                <a:cs typeface="Arial" panose="020B0604020202020204" pitchFamily="34" charset="0"/>
              </a:rPr>
            </a:br>
            <a:endParaRPr lang="en-US" dirty="0"/>
          </a:p>
        </p:txBody>
      </p:sp>
      <p:sp>
        <p:nvSpPr>
          <p:cNvPr id="4" name="Footer Placeholder 3"/>
          <p:cNvSpPr>
            <a:spLocks noGrp="1"/>
          </p:cNvSpPr>
          <p:nvPr>
            <p:ph type="ftr" sz="quarter" idx="11"/>
          </p:nvPr>
        </p:nvSpPr>
        <p:spPr/>
        <p:txBody>
          <a:bodyPr/>
          <a:lstStyle/>
          <a:p>
            <a:r>
              <a:rPr lang="en-US" smtClean="0"/>
              <a:t>ENGIN</a:t>
            </a:r>
            <a:endParaRPr lang="en-US"/>
          </a:p>
        </p:txBody>
      </p:sp>
      <p:sp>
        <p:nvSpPr>
          <p:cNvPr id="5" name="Slide Number Placeholder 4"/>
          <p:cNvSpPr>
            <a:spLocks noGrp="1"/>
          </p:cNvSpPr>
          <p:nvPr>
            <p:ph type="sldNum" sz="quarter" idx="12"/>
          </p:nvPr>
        </p:nvSpPr>
        <p:spPr/>
        <p:txBody>
          <a:bodyPr/>
          <a:lstStyle/>
          <a:p>
            <a:fld id="{63475C6A-5C89-4BA6-AED6-7D503C5BD78E}" type="slidenum">
              <a:rPr lang="en-US" smtClean="0"/>
              <a:t>18</a:t>
            </a:fld>
            <a:endParaRPr lang="en-US"/>
          </a:p>
        </p:txBody>
      </p:sp>
      <p:pic>
        <p:nvPicPr>
          <p:cNvPr id="1026" name="Picture 2" descr="Image result for units of lengt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7687" y="1904999"/>
            <a:ext cx="5087938" cy="4034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25" y="1904999"/>
            <a:ext cx="5238750" cy="265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087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ENGIN</a:t>
            </a:r>
            <a:endParaRPr lang="en-US"/>
          </a:p>
        </p:txBody>
      </p:sp>
      <p:sp>
        <p:nvSpPr>
          <p:cNvPr id="5" name="Slide Number Placeholder 4"/>
          <p:cNvSpPr>
            <a:spLocks noGrp="1"/>
          </p:cNvSpPr>
          <p:nvPr>
            <p:ph type="sldNum" sz="quarter" idx="12"/>
          </p:nvPr>
        </p:nvSpPr>
        <p:spPr/>
        <p:txBody>
          <a:bodyPr/>
          <a:lstStyle/>
          <a:p>
            <a:fld id="{63475C6A-5C89-4BA6-AED6-7D503C5BD78E}" type="slidenum">
              <a:rPr lang="en-US" smtClean="0"/>
              <a:t>19</a:t>
            </a:fld>
            <a:endParaRPr lang="en-US"/>
          </a:p>
        </p:txBody>
      </p:sp>
      <p:pic>
        <p:nvPicPr>
          <p:cNvPr id="6" name="Content Placeholder 5"/>
          <p:cNvPicPr>
            <a:picLocks noGrp="1" noChangeAspect="1"/>
          </p:cNvPicPr>
          <p:nvPr>
            <p:ph idx="1"/>
          </p:nvPr>
        </p:nvPicPr>
        <p:blipFill>
          <a:blip r:embed="rId2"/>
          <a:stretch>
            <a:fillRect/>
          </a:stretch>
        </p:blipFill>
        <p:spPr>
          <a:xfrm>
            <a:off x="2589212" y="787782"/>
            <a:ext cx="4050793" cy="2555493"/>
          </a:xfrm>
          <a:prstGeom prst="rect">
            <a:avLst/>
          </a:prstGeom>
        </p:spPr>
      </p:pic>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8998" y="534444"/>
            <a:ext cx="3907690" cy="30621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4972050" y="3510083"/>
            <a:ext cx="3771900" cy="2990850"/>
          </a:xfrm>
          <a:prstGeom prst="rect">
            <a:avLst/>
          </a:prstGeom>
        </p:spPr>
      </p:pic>
    </p:spTree>
    <p:extLst>
      <p:ext uri="{BB962C8B-B14F-4D97-AF65-F5344CB8AC3E}">
        <p14:creationId xmlns:p14="http://schemas.microsoft.com/office/powerpoint/2010/main" val="4274050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References: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400" dirty="0" smtClean="0">
                <a:solidFill>
                  <a:schemeClr val="tx1"/>
                </a:solidFill>
                <a:latin typeface="Arial" panose="020B0604020202020204" pitchFamily="34" charset="0"/>
                <a:cs typeface="Arial" panose="020B0604020202020204" pitchFamily="34" charset="0"/>
              </a:rPr>
              <a:t>Introduction to surveying</a:t>
            </a:r>
          </a:p>
          <a:p>
            <a:pPr marL="0" indent="0">
              <a:buNone/>
            </a:pPr>
            <a:r>
              <a:rPr lang="en-US" dirty="0" smtClean="0">
                <a:solidFill>
                  <a:schemeClr val="tx1"/>
                </a:solidFill>
                <a:latin typeface="Arial" panose="020B0604020202020204" pitchFamily="34" charset="0"/>
                <a:cs typeface="Arial" panose="020B0604020202020204" pitchFamily="34" charset="0"/>
              </a:rPr>
              <a:t>James M. Anderson &amp; Edward M. Mikhail, 1985</a:t>
            </a:r>
          </a:p>
          <a:p>
            <a:r>
              <a:rPr lang="en-US" sz="2400" dirty="0">
                <a:solidFill>
                  <a:schemeClr val="tx1"/>
                </a:solidFill>
                <a:latin typeface="Arial" panose="020B0604020202020204" pitchFamily="34" charset="0"/>
                <a:cs typeface="Arial" panose="020B0604020202020204" pitchFamily="34" charset="0"/>
              </a:rPr>
              <a:t>Surveying</a:t>
            </a:r>
          </a:p>
          <a:p>
            <a:pPr marL="0" indent="0">
              <a:buNone/>
            </a:pPr>
            <a:r>
              <a:rPr lang="en-US" dirty="0" smtClean="0">
                <a:solidFill>
                  <a:schemeClr val="tx1"/>
                </a:solidFill>
                <a:latin typeface="Arial" panose="020B0604020202020204" pitchFamily="34" charset="0"/>
                <a:cs typeface="Arial" panose="020B0604020202020204" pitchFamily="34" charset="0"/>
              </a:rPr>
              <a:t>A. Bannister &amp; S. Raymond, 1984</a:t>
            </a:r>
          </a:p>
          <a:p>
            <a:r>
              <a:rPr lang="en-US" sz="2400" dirty="0">
                <a:solidFill>
                  <a:schemeClr val="tx1"/>
                </a:solidFill>
                <a:latin typeface="Arial" panose="020B0604020202020204" pitchFamily="34" charset="0"/>
                <a:cs typeface="Arial" panose="020B0604020202020204" pitchFamily="34" charset="0"/>
              </a:rPr>
              <a:t>Surveying, theory and practice</a:t>
            </a:r>
          </a:p>
          <a:p>
            <a:pPr marL="0" indent="0">
              <a:buNone/>
            </a:pPr>
            <a:r>
              <a:rPr lang="en-US" dirty="0" smtClean="0">
                <a:solidFill>
                  <a:schemeClr val="tx1"/>
                </a:solidFill>
                <a:latin typeface="Arial" panose="020B0604020202020204" pitchFamily="34" charset="0"/>
                <a:cs typeface="Arial" panose="020B0604020202020204" pitchFamily="34" charset="0"/>
              </a:rPr>
              <a:t>James </a:t>
            </a:r>
            <a:r>
              <a:rPr lang="en-US" dirty="0">
                <a:solidFill>
                  <a:schemeClr val="tx1"/>
                </a:solidFill>
                <a:latin typeface="Arial" panose="020B0604020202020204" pitchFamily="34" charset="0"/>
                <a:cs typeface="Arial" panose="020B0604020202020204" pitchFamily="34" charset="0"/>
              </a:rPr>
              <a:t>M. Anderson &amp; Edward M. </a:t>
            </a:r>
            <a:r>
              <a:rPr lang="en-US" dirty="0" smtClean="0">
                <a:solidFill>
                  <a:schemeClr val="tx1"/>
                </a:solidFill>
                <a:latin typeface="Arial" panose="020B0604020202020204" pitchFamily="34" charset="0"/>
                <a:cs typeface="Arial" panose="020B0604020202020204" pitchFamily="34" charset="0"/>
              </a:rPr>
              <a:t>Mikhail, seventh Edition, 1998</a:t>
            </a:r>
          </a:p>
          <a:p>
            <a:r>
              <a:rPr lang="en-US" sz="2400" dirty="0">
                <a:solidFill>
                  <a:schemeClr val="tx1"/>
                </a:solidFill>
                <a:latin typeface="Arial" panose="020B0604020202020204" pitchFamily="34" charset="0"/>
                <a:cs typeface="Arial" panose="020B0604020202020204" pitchFamily="34" charset="0"/>
              </a:rPr>
              <a:t>Elementary surveying : an introduction to </a:t>
            </a:r>
            <a:r>
              <a:rPr lang="en-US" sz="2400" dirty="0" err="1">
                <a:solidFill>
                  <a:schemeClr val="tx1"/>
                </a:solidFill>
                <a:latin typeface="Arial" panose="020B0604020202020204" pitchFamily="34" charset="0"/>
                <a:cs typeface="Arial" panose="020B0604020202020204" pitchFamily="34" charset="0"/>
              </a:rPr>
              <a:t>geomatics</a:t>
            </a:r>
            <a:r>
              <a:rPr lang="en-US" sz="2400" dirty="0">
                <a:solidFill>
                  <a:schemeClr val="tx1"/>
                </a:solidFill>
                <a:latin typeface="Arial" panose="020B0604020202020204" pitchFamily="34" charset="0"/>
                <a:cs typeface="Arial" panose="020B0604020202020204" pitchFamily="34" charset="0"/>
              </a:rPr>
              <a:t>  </a:t>
            </a:r>
          </a:p>
          <a:p>
            <a:pPr marL="0" indent="0">
              <a:buNone/>
            </a:pPr>
            <a:r>
              <a:rPr lang="en-US" dirty="0" smtClean="0">
                <a:solidFill>
                  <a:schemeClr val="tx1"/>
                </a:solidFill>
                <a:latin typeface="Arial" panose="020B0604020202020204" pitchFamily="34" charset="0"/>
                <a:cs typeface="Arial" panose="020B0604020202020204" pitchFamily="34" charset="0"/>
              </a:rPr>
              <a:t>Charles </a:t>
            </a:r>
            <a:r>
              <a:rPr lang="en-US" dirty="0">
                <a:solidFill>
                  <a:schemeClr val="tx1"/>
                </a:solidFill>
                <a:latin typeface="Arial" panose="020B0604020202020204" pitchFamily="34" charset="0"/>
                <a:cs typeface="Arial" panose="020B0604020202020204" pitchFamily="34" charset="0"/>
              </a:rPr>
              <a:t>D. </a:t>
            </a:r>
            <a:r>
              <a:rPr lang="en-US" dirty="0" err="1">
                <a:solidFill>
                  <a:schemeClr val="tx1"/>
                </a:solidFill>
                <a:latin typeface="Arial" panose="020B0604020202020204" pitchFamily="34" charset="0"/>
                <a:cs typeface="Arial" panose="020B0604020202020204" pitchFamily="34" charset="0"/>
              </a:rPr>
              <a:t>Ghilani</a:t>
            </a:r>
            <a:r>
              <a:rPr lang="en-US" dirty="0">
                <a:solidFill>
                  <a:schemeClr val="tx1"/>
                </a:solidFill>
                <a:latin typeface="Arial" panose="020B0604020202020204" pitchFamily="34" charset="0"/>
                <a:cs typeface="Arial" panose="020B0604020202020204" pitchFamily="34" charset="0"/>
              </a:rPr>
              <a:t>, Paul R. Wolf. - </a:t>
            </a:r>
            <a:r>
              <a:rPr lang="en-US" dirty="0" smtClean="0">
                <a:solidFill>
                  <a:schemeClr val="tx1"/>
                </a:solidFill>
                <a:latin typeface="Arial" panose="020B0604020202020204" pitchFamily="34" charset="0"/>
                <a:cs typeface="Arial" panose="020B0604020202020204" pitchFamily="34" charset="0"/>
              </a:rPr>
              <a:t>12th ed. </a:t>
            </a:r>
          </a:p>
          <a:p>
            <a:pPr marL="0" indent="0">
              <a:buNone/>
            </a:pPr>
            <a:endParaRPr lang="en-US" dirty="0" smtClean="0">
              <a:solidFill>
                <a:schemeClr val="tx1"/>
              </a:solidFill>
              <a:latin typeface="Arial" panose="020B0604020202020204" pitchFamily="34" charset="0"/>
              <a:cs typeface="Arial" panose="020B0604020202020204" pitchFamily="34" charset="0"/>
            </a:endParaRPr>
          </a:p>
          <a:p>
            <a:pPr marL="0" indent="0">
              <a:buNone/>
            </a:pPr>
            <a:endParaRPr lang="en-US" dirty="0">
              <a:solidFill>
                <a:schemeClr val="tx1"/>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ENGIN</a:t>
            </a:r>
            <a:endParaRPr lang="en-US"/>
          </a:p>
        </p:txBody>
      </p:sp>
      <p:sp>
        <p:nvSpPr>
          <p:cNvPr id="5" name="Slide Number Placeholder 4"/>
          <p:cNvSpPr>
            <a:spLocks noGrp="1"/>
          </p:cNvSpPr>
          <p:nvPr>
            <p:ph type="sldNum" sz="quarter" idx="12"/>
          </p:nvPr>
        </p:nvSpPr>
        <p:spPr/>
        <p:txBody>
          <a:bodyPr/>
          <a:lstStyle/>
          <a:p>
            <a:fld id="{63475C6A-5C89-4BA6-AED6-7D503C5BD78E}" type="slidenum">
              <a:rPr lang="en-US" smtClean="0"/>
              <a:t>2</a:t>
            </a:fld>
            <a:endParaRPr lang="en-US"/>
          </a:p>
        </p:txBody>
      </p:sp>
    </p:spTree>
    <p:extLst>
      <p:ext uri="{BB962C8B-B14F-4D97-AF65-F5344CB8AC3E}">
        <p14:creationId xmlns:p14="http://schemas.microsoft.com/office/powerpoint/2010/main" val="3969908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ENGIN</a:t>
            </a:r>
            <a:endParaRPr lang="en-US"/>
          </a:p>
        </p:txBody>
      </p:sp>
      <p:sp>
        <p:nvSpPr>
          <p:cNvPr id="5" name="Slide Number Placeholder 4"/>
          <p:cNvSpPr>
            <a:spLocks noGrp="1"/>
          </p:cNvSpPr>
          <p:nvPr>
            <p:ph type="sldNum" sz="quarter" idx="12"/>
          </p:nvPr>
        </p:nvSpPr>
        <p:spPr/>
        <p:txBody>
          <a:bodyPr/>
          <a:lstStyle/>
          <a:p>
            <a:fld id="{63475C6A-5C89-4BA6-AED6-7D503C5BD78E}" type="slidenum">
              <a:rPr lang="en-US" smtClean="0"/>
              <a:t>20</a:t>
            </a:fld>
            <a:endParaRPr lang="en-US"/>
          </a:p>
        </p:txBody>
      </p:sp>
      <p:pic>
        <p:nvPicPr>
          <p:cNvPr id="3074"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3075" y="787782"/>
            <a:ext cx="4752975" cy="24479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512" y="3235707"/>
            <a:ext cx="4154488" cy="3115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473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ENGIN</a:t>
            </a:r>
            <a:endParaRPr lang="en-US"/>
          </a:p>
        </p:txBody>
      </p:sp>
      <p:sp>
        <p:nvSpPr>
          <p:cNvPr id="5" name="Slide Number Placeholder 4"/>
          <p:cNvSpPr>
            <a:spLocks noGrp="1"/>
          </p:cNvSpPr>
          <p:nvPr>
            <p:ph type="sldNum" sz="quarter" idx="12"/>
          </p:nvPr>
        </p:nvSpPr>
        <p:spPr/>
        <p:txBody>
          <a:bodyPr/>
          <a:lstStyle/>
          <a:p>
            <a:fld id="{63475C6A-5C89-4BA6-AED6-7D503C5BD78E}" type="slidenum">
              <a:rPr lang="en-US" smtClean="0"/>
              <a:t>21</a:t>
            </a:fld>
            <a:endParaRPr lang="en-US"/>
          </a:p>
        </p:txBody>
      </p:sp>
      <p:pic>
        <p:nvPicPr>
          <p:cNvPr id="4098" name="Picture 2" descr="Image result for cubic volume unit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0064" y="787782"/>
            <a:ext cx="3960812" cy="297060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5692" t="8044" r="7612" b="22154"/>
          <a:stretch/>
        </p:blipFill>
        <p:spPr bwMode="auto">
          <a:xfrm>
            <a:off x="3040064" y="3758391"/>
            <a:ext cx="4919413" cy="29706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9477" y="652230"/>
            <a:ext cx="3568700" cy="5848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199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07524" y="486008"/>
            <a:ext cx="6869925" cy="4146206"/>
          </a:xfrm>
        </p:spPr>
      </p:pic>
      <p:sp>
        <p:nvSpPr>
          <p:cNvPr id="4" name="Footer Placeholder 3"/>
          <p:cNvSpPr>
            <a:spLocks noGrp="1"/>
          </p:cNvSpPr>
          <p:nvPr>
            <p:ph type="ftr" sz="quarter" idx="11"/>
          </p:nvPr>
        </p:nvSpPr>
        <p:spPr/>
        <p:txBody>
          <a:bodyPr/>
          <a:lstStyle/>
          <a:p>
            <a:r>
              <a:rPr lang="en-US" smtClean="0"/>
              <a:t>ENGIN</a:t>
            </a:r>
            <a:endParaRPr lang="en-US"/>
          </a:p>
        </p:txBody>
      </p:sp>
      <p:sp>
        <p:nvSpPr>
          <p:cNvPr id="5" name="Slide Number Placeholder 4"/>
          <p:cNvSpPr>
            <a:spLocks noGrp="1"/>
          </p:cNvSpPr>
          <p:nvPr>
            <p:ph type="sldNum" sz="quarter" idx="12"/>
          </p:nvPr>
        </p:nvSpPr>
        <p:spPr/>
        <p:txBody>
          <a:bodyPr/>
          <a:lstStyle/>
          <a:p>
            <a:fld id="{63475C6A-5C89-4BA6-AED6-7D503C5BD78E}" type="slidenum">
              <a:rPr lang="en-US" smtClean="0"/>
              <a:t>22</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7525" y="4647512"/>
            <a:ext cx="6869925" cy="1472998"/>
          </a:xfrm>
          <a:prstGeom prst="rect">
            <a:avLst/>
          </a:prstGeom>
        </p:spPr>
      </p:pic>
    </p:spTree>
    <p:extLst>
      <p:ext uri="{BB962C8B-B14F-4D97-AF65-F5344CB8AC3E}">
        <p14:creationId xmlns:p14="http://schemas.microsoft.com/office/powerpoint/2010/main" val="2971603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87782"/>
            <a:ext cx="8915400" cy="5123440"/>
          </a:xfrm>
        </p:spPr>
        <p:txBody>
          <a:bodyPr/>
          <a:lstStyle/>
          <a:p>
            <a:r>
              <a:rPr lang="en-US" dirty="0">
                <a:solidFill>
                  <a:schemeClr val="tx1"/>
                </a:solidFill>
                <a:latin typeface="Arial" panose="020B0604020202020204" pitchFamily="34" charset="0"/>
                <a:cs typeface="Arial" panose="020B0604020202020204" pitchFamily="34" charset="0"/>
              </a:rPr>
              <a:t>Assignment </a:t>
            </a:r>
            <a:r>
              <a:rPr lang="en-US" dirty="0" smtClean="0">
                <a:solidFill>
                  <a:schemeClr val="tx1"/>
                </a:solidFill>
                <a:latin typeface="Arial" panose="020B0604020202020204" pitchFamily="34" charset="0"/>
                <a:cs typeface="Arial" panose="020B0604020202020204" pitchFamily="34" charset="0"/>
              </a:rPr>
              <a:t>(3):</a:t>
            </a:r>
            <a:endParaRPr lang="en-US" dirty="0">
              <a:solidFill>
                <a:schemeClr val="tx1"/>
              </a:solidFill>
              <a:latin typeface="Arial" panose="020B0604020202020204" pitchFamily="34" charset="0"/>
              <a:cs typeface="Arial" panose="020B0604020202020204" pitchFamily="34" charset="0"/>
            </a:endParaRPr>
          </a:p>
          <a:p>
            <a:pPr marL="0" indent="0">
              <a:buNone/>
            </a:pPr>
            <a:r>
              <a:rPr lang="en-US" dirty="0" smtClean="0"/>
              <a:t>In surveying , angles have to add or subtract frequently. Their values are written in sexagesimal form as follows:</a:t>
            </a:r>
          </a:p>
          <a:p>
            <a:pPr marL="0" indent="0">
              <a:buNone/>
            </a:pPr>
            <a:r>
              <a:rPr lang="en-US" dirty="0" smtClean="0"/>
              <a:t>10 degs, 23 mins, 18 secs =</a:t>
            </a:r>
            <a:endParaRPr lang="en-US" dirty="0"/>
          </a:p>
        </p:txBody>
      </p:sp>
      <p:sp>
        <p:nvSpPr>
          <p:cNvPr id="4" name="Footer Placeholder 3"/>
          <p:cNvSpPr>
            <a:spLocks noGrp="1"/>
          </p:cNvSpPr>
          <p:nvPr>
            <p:ph type="ftr" sz="quarter" idx="11"/>
          </p:nvPr>
        </p:nvSpPr>
        <p:spPr/>
        <p:txBody>
          <a:bodyPr/>
          <a:lstStyle/>
          <a:p>
            <a:r>
              <a:rPr lang="en-US" smtClean="0"/>
              <a:t>ENGIN</a:t>
            </a:r>
            <a:endParaRPr lang="en-US"/>
          </a:p>
        </p:txBody>
      </p:sp>
      <p:sp>
        <p:nvSpPr>
          <p:cNvPr id="5" name="Slide Number Placeholder 4"/>
          <p:cNvSpPr>
            <a:spLocks noGrp="1"/>
          </p:cNvSpPr>
          <p:nvPr>
            <p:ph type="sldNum" sz="quarter" idx="12"/>
          </p:nvPr>
        </p:nvSpPr>
        <p:spPr/>
        <p:txBody>
          <a:bodyPr/>
          <a:lstStyle/>
          <a:p>
            <a:fld id="{63475C6A-5C89-4BA6-AED6-7D503C5BD78E}" type="slidenum">
              <a:rPr lang="en-US" smtClean="0"/>
              <a:t>23</a:t>
            </a:fld>
            <a:endParaRPr lang="en-US"/>
          </a:p>
        </p:txBody>
      </p:sp>
    </p:spTree>
    <p:extLst>
      <p:ext uri="{BB962C8B-B14F-4D97-AF65-F5344CB8AC3E}">
        <p14:creationId xmlns:p14="http://schemas.microsoft.com/office/powerpoint/2010/main" val="61038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Introduction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solidFill>
                  <a:schemeClr val="tx1"/>
                </a:solidFill>
                <a:latin typeface="Arial" panose="020B0604020202020204" pitchFamily="34" charset="0"/>
                <a:cs typeface="Arial" panose="020B0604020202020204" pitchFamily="34" charset="0"/>
              </a:rPr>
              <a:t>Definitions</a:t>
            </a:r>
          </a:p>
          <a:p>
            <a:r>
              <a:rPr lang="en-US" dirty="0" smtClean="0">
                <a:solidFill>
                  <a:schemeClr val="tx1"/>
                </a:solidFill>
                <a:latin typeface="Arial" panose="020B0604020202020204" pitchFamily="34" charset="0"/>
                <a:cs typeface="Arial" panose="020B0604020202020204" pitchFamily="34" charset="0"/>
              </a:rPr>
              <a:t>Types of surveying </a:t>
            </a:r>
          </a:p>
          <a:p>
            <a:r>
              <a:rPr lang="en-US" dirty="0" smtClean="0">
                <a:solidFill>
                  <a:schemeClr val="tx1"/>
                </a:solidFill>
                <a:latin typeface="Arial" panose="020B0604020202020204" pitchFamily="34" charset="0"/>
                <a:cs typeface="Arial" panose="020B0604020202020204" pitchFamily="34" charset="0"/>
              </a:rPr>
              <a:t>Elementary surveying &amp; the use of surveying</a:t>
            </a:r>
          </a:p>
          <a:p>
            <a:r>
              <a:rPr lang="en-US" dirty="0" smtClean="0">
                <a:solidFill>
                  <a:schemeClr val="tx1"/>
                </a:solidFill>
                <a:latin typeface="Arial" panose="020B0604020202020204" pitchFamily="34" charset="0"/>
                <a:cs typeface="Arial" panose="020B0604020202020204" pitchFamily="34" charset="0"/>
              </a:rPr>
              <a:t>Units of measurements</a:t>
            </a:r>
          </a:p>
        </p:txBody>
      </p:sp>
      <p:sp>
        <p:nvSpPr>
          <p:cNvPr id="4" name="Footer Placeholder 3"/>
          <p:cNvSpPr>
            <a:spLocks noGrp="1"/>
          </p:cNvSpPr>
          <p:nvPr>
            <p:ph type="ftr" sz="quarter" idx="11"/>
          </p:nvPr>
        </p:nvSpPr>
        <p:spPr/>
        <p:txBody>
          <a:bodyPr/>
          <a:lstStyle/>
          <a:p>
            <a:r>
              <a:rPr lang="en-US" smtClean="0"/>
              <a:t>ENGIN</a:t>
            </a:r>
            <a:endParaRPr lang="en-US"/>
          </a:p>
        </p:txBody>
      </p:sp>
      <p:sp>
        <p:nvSpPr>
          <p:cNvPr id="5" name="Slide Number Placeholder 4"/>
          <p:cNvSpPr>
            <a:spLocks noGrp="1"/>
          </p:cNvSpPr>
          <p:nvPr>
            <p:ph type="sldNum" sz="quarter" idx="12"/>
          </p:nvPr>
        </p:nvSpPr>
        <p:spPr/>
        <p:txBody>
          <a:bodyPr/>
          <a:lstStyle/>
          <a:p>
            <a:fld id="{63475C6A-5C89-4BA6-AED6-7D503C5BD78E}" type="slidenum">
              <a:rPr lang="en-US" smtClean="0"/>
              <a:t>3</a:t>
            </a:fld>
            <a:endParaRPr lang="en-US"/>
          </a:p>
        </p:txBody>
      </p:sp>
    </p:spTree>
    <p:extLst>
      <p:ext uri="{BB962C8B-B14F-4D97-AF65-F5344CB8AC3E}">
        <p14:creationId xmlns:p14="http://schemas.microsoft.com/office/powerpoint/2010/main" val="1850805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14133"/>
          </a:xfrm>
        </p:spPr>
        <p:txBody>
          <a:bodyPr/>
          <a:lstStyle/>
          <a:p>
            <a:r>
              <a:rPr lang="en-US" dirty="0">
                <a:solidFill>
                  <a:schemeClr val="tx1"/>
                </a:solidFill>
                <a:latin typeface="Arial" panose="020B0604020202020204" pitchFamily="34" charset="0"/>
                <a:cs typeface="Arial" panose="020B0604020202020204" pitchFamily="34" charset="0"/>
              </a:rPr>
              <a:t>Definitions</a:t>
            </a:r>
          </a:p>
        </p:txBody>
      </p:sp>
      <p:sp>
        <p:nvSpPr>
          <p:cNvPr id="3" name="Content Placeholder 2"/>
          <p:cNvSpPr>
            <a:spLocks noGrp="1"/>
          </p:cNvSpPr>
          <p:nvPr>
            <p:ph idx="1"/>
          </p:nvPr>
        </p:nvSpPr>
        <p:spPr>
          <a:xfrm>
            <a:off x="2666288" y="1538244"/>
            <a:ext cx="8520156" cy="4597564"/>
          </a:xfrm>
        </p:spPr>
        <p:txBody>
          <a:bodyPr>
            <a:normAutofit/>
          </a:bodyPr>
          <a:lstStyle/>
          <a:p>
            <a:r>
              <a:rPr lang="en-US" dirty="0" smtClean="0">
                <a:solidFill>
                  <a:schemeClr val="tx1"/>
                </a:solidFill>
                <a:latin typeface="Arial" panose="020B0604020202020204" pitchFamily="34" charset="0"/>
                <a:cs typeface="Arial" panose="020B0604020202020204" pitchFamily="34" charset="0"/>
              </a:rPr>
              <a:t>Surveying: the art of making measurements of the relative positions of natural and man-made features on the earth’s surface, and the presentation of this information either graphically or numerically.</a:t>
            </a:r>
          </a:p>
          <a:p>
            <a:pPr marL="0" indent="0">
              <a:buNone/>
            </a:pPr>
            <a:endParaRPr lang="en-US" dirty="0" smtClean="0">
              <a:solidFill>
                <a:schemeClr val="tx1"/>
              </a:solidFill>
              <a:latin typeface="Arial" panose="020B0604020202020204" pitchFamily="34" charset="0"/>
              <a:cs typeface="Arial" panose="020B0604020202020204" pitchFamily="34" charset="0"/>
            </a:endParaRPr>
          </a:p>
          <a:p>
            <a:pPr marL="0" indent="0">
              <a:buNone/>
            </a:pPr>
            <a:r>
              <a:rPr lang="en-US" dirty="0" smtClean="0">
                <a:solidFill>
                  <a:schemeClr val="tx1"/>
                </a:solidFill>
                <a:latin typeface="Arial" panose="020B0604020202020204" pitchFamily="34" charset="0"/>
                <a:cs typeface="Arial" panose="020B0604020202020204" pitchFamily="34" charset="0"/>
              </a:rPr>
              <a:t>Surveying is divided primarily into geodetic surveying and plane surveying.</a:t>
            </a:r>
          </a:p>
          <a:p>
            <a:pPr marL="0" indent="0">
              <a:buNone/>
            </a:pPr>
            <a:endParaRPr lang="en-US" dirty="0" smtClean="0">
              <a:solidFill>
                <a:schemeClr val="tx1"/>
              </a:solidFill>
              <a:latin typeface="Arial" panose="020B0604020202020204" pitchFamily="34" charset="0"/>
              <a:cs typeface="Arial" panose="020B0604020202020204" pitchFamily="34" charset="0"/>
            </a:endParaRPr>
          </a:p>
          <a:p>
            <a:pPr marL="0" indent="0">
              <a:buNone/>
            </a:pPr>
            <a:r>
              <a:rPr lang="en-US" dirty="0" smtClean="0">
                <a:solidFill>
                  <a:schemeClr val="tx1"/>
                </a:solidFill>
                <a:latin typeface="Arial" panose="020B0604020202020204" pitchFamily="34" charset="0"/>
                <a:cs typeface="Arial" panose="020B0604020202020204" pitchFamily="34" charset="0"/>
              </a:rPr>
              <a:t>In geodetic surveying large areas of the earth’s surface are involved and the curvature of the earth must be taken into account.</a:t>
            </a:r>
          </a:p>
          <a:p>
            <a:pPr marL="0" indent="0">
              <a:buNone/>
            </a:pPr>
            <a:endParaRPr lang="en-US" dirty="0" smtClean="0">
              <a:solidFill>
                <a:schemeClr val="tx1"/>
              </a:solidFill>
              <a:latin typeface="Arial" panose="020B0604020202020204" pitchFamily="34" charset="0"/>
              <a:cs typeface="Arial" panose="020B0604020202020204" pitchFamily="34" charset="0"/>
            </a:endParaRPr>
          </a:p>
          <a:p>
            <a:pPr marL="0" indent="0">
              <a:buNone/>
            </a:pPr>
            <a:r>
              <a:rPr lang="en-US" dirty="0" smtClean="0">
                <a:solidFill>
                  <a:schemeClr val="tx1"/>
                </a:solidFill>
                <a:latin typeface="Arial" panose="020B0604020202020204" pitchFamily="34" charset="0"/>
                <a:cs typeface="Arial" panose="020B0604020202020204" pitchFamily="34" charset="0"/>
              </a:rPr>
              <a:t>In plane surveying relatively small areas are under consideration and it is taken that the earth’s surface is flat, i.e. it gives a horizontal plane.</a:t>
            </a:r>
          </a:p>
        </p:txBody>
      </p:sp>
      <p:sp>
        <p:nvSpPr>
          <p:cNvPr id="4" name="Footer Placeholder 3"/>
          <p:cNvSpPr>
            <a:spLocks noGrp="1"/>
          </p:cNvSpPr>
          <p:nvPr>
            <p:ph type="ftr" sz="quarter" idx="11"/>
          </p:nvPr>
        </p:nvSpPr>
        <p:spPr/>
        <p:txBody>
          <a:bodyPr/>
          <a:lstStyle/>
          <a:p>
            <a:r>
              <a:rPr lang="en-US" smtClean="0"/>
              <a:t>ENGIN</a:t>
            </a:r>
            <a:endParaRPr lang="en-US"/>
          </a:p>
        </p:txBody>
      </p:sp>
      <p:sp>
        <p:nvSpPr>
          <p:cNvPr id="5" name="Slide Number Placeholder 4"/>
          <p:cNvSpPr>
            <a:spLocks noGrp="1"/>
          </p:cNvSpPr>
          <p:nvPr>
            <p:ph type="sldNum" sz="quarter" idx="12"/>
          </p:nvPr>
        </p:nvSpPr>
        <p:spPr/>
        <p:txBody>
          <a:bodyPr/>
          <a:lstStyle/>
          <a:p>
            <a:fld id="{63475C6A-5C89-4BA6-AED6-7D503C5BD78E}" type="slidenum">
              <a:rPr lang="en-US" smtClean="0"/>
              <a:t>4</a:t>
            </a:fld>
            <a:endParaRPr lang="en-US"/>
          </a:p>
        </p:txBody>
      </p:sp>
    </p:spTree>
    <p:extLst>
      <p:ext uri="{BB962C8B-B14F-4D97-AF65-F5344CB8AC3E}">
        <p14:creationId xmlns:p14="http://schemas.microsoft.com/office/powerpoint/2010/main" val="960757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14133"/>
          </a:xfrm>
        </p:spPr>
        <p:txBody>
          <a:bodyPr/>
          <a:lstStyle/>
          <a:p>
            <a:r>
              <a:rPr lang="en-US" dirty="0">
                <a:solidFill>
                  <a:schemeClr val="tx1"/>
                </a:solidFill>
                <a:latin typeface="Arial" panose="020B0604020202020204" pitchFamily="34" charset="0"/>
                <a:cs typeface="Arial" panose="020B0604020202020204" pitchFamily="34" charset="0"/>
              </a:rPr>
              <a:t>Definitions</a:t>
            </a:r>
          </a:p>
        </p:txBody>
      </p:sp>
      <p:sp>
        <p:nvSpPr>
          <p:cNvPr id="3" name="Content Placeholder 2"/>
          <p:cNvSpPr>
            <a:spLocks noGrp="1"/>
          </p:cNvSpPr>
          <p:nvPr>
            <p:ph idx="1"/>
          </p:nvPr>
        </p:nvSpPr>
        <p:spPr>
          <a:xfrm>
            <a:off x="2683379" y="1538244"/>
            <a:ext cx="8821233" cy="4572000"/>
          </a:xfrm>
        </p:spPr>
        <p:txBody>
          <a:bodyPr/>
          <a:lstStyle/>
          <a:p>
            <a:r>
              <a:rPr lang="en-US" dirty="0">
                <a:solidFill>
                  <a:schemeClr val="tx1"/>
                </a:solidFill>
                <a:latin typeface="Arial" panose="020B0604020202020204" pitchFamily="34" charset="0"/>
                <a:cs typeface="Arial" panose="020B0604020202020204" pitchFamily="34" charset="0"/>
              </a:rPr>
              <a:t>Plane surveys are the most commonly </a:t>
            </a:r>
            <a:r>
              <a:rPr lang="en-US" dirty="0" err="1">
                <a:solidFill>
                  <a:schemeClr val="tx1"/>
                </a:solidFill>
                <a:latin typeface="Arial" panose="020B0604020202020204" pitchFamily="34" charset="0"/>
                <a:cs typeface="Arial" panose="020B0604020202020204" pitchFamily="34" charset="0"/>
              </a:rPr>
              <a:t>practised</a:t>
            </a:r>
            <a:r>
              <a:rPr lang="en-US" dirty="0">
                <a:solidFill>
                  <a:schemeClr val="tx1"/>
                </a:solidFill>
                <a:latin typeface="Arial" panose="020B0604020202020204" pitchFamily="34" charset="0"/>
                <a:cs typeface="Arial" panose="020B0604020202020204" pitchFamily="34" charset="0"/>
              </a:rPr>
              <a:t> method of surveying and treat the earth as a flat or "plane" surface. Good enough for small-</a:t>
            </a:r>
            <a:r>
              <a:rPr lang="en-US" dirty="0" err="1">
                <a:solidFill>
                  <a:schemeClr val="tx1"/>
                </a:solidFill>
                <a:latin typeface="Arial" panose="020B0604020202020204" pitchFamily="34" charset="0"/>
                <a:cs typeface="Arial" panose="020B0604020202020204" pitchFamily="34" charset="0"/>
              </a:rPr>
              <a:t>scalesurveys</a:t>
            </a:r>
            <a:r>
              <a:rPr lang="en-US" dirty="0">
                <a:solidFill>
                  <a:schemeClr val="tx1"/>
                </a:solidFill>
                <a:latin typeface="Arial" panose="020B0604020202020204" pitchFamily="34" charset="0"/>
                <a:cs typeface="Arial" panose="020B0604020202020204" pitchFamily="34" charset="0"/>
              </a:rPr>
              <a:t> in limited areas, the curvature of the earth has no effect on the results, thus the computations and results can be referenced to a plane or flat surface. </a:t>
            </a:r>
          </a:p>
          <a:p>
            <a:r>
              <a:rPr lang="en-US" dirty="0" smtClean="0">
                <a:solidFill>
                  <a:schemeClr val="tx1"/>
                </a:solidFill>
                <a:latin typeface="Arial" panose="020B0604020202020204" pitchFamily="34" charset="0"/>
                <a:cs typeface="Arial" panose="020B0604020202020204" pitchFamily="34" charset="0"/>
              </a:rPr>
              <a:t>Geodetic surveys are a branch of surveying. Frameworks of angular and distance measurements between points are necessary to control all surveys and when surveying large areas, such as a whole country, these measurements must be taken to the highest possible standard. Modern methods for this task include global positioning system (GPS) which use transmission from satellites to obtain the three dimensional co-ordinates of any point on the earth’s surface to a high degree of accuracy. The study of the size and shape of the earth and its gravity field is known as geodesy, hence the name of this type of surveying.</a:t>
            </a:r>
            <a:endParaRPr lang="en-US" dirty="0">
              <a:solidFill>
                <a:schemeClr val="tx1"/>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ENGIN</a:t>
            </a:r>
            <a:endParaRPr lang="en-US"/>
          </a:p>
        </p:txBody>
      </p:sp>
      <p:sp>
        <p:nvSpPr>
          <p:cNvPr id="5" name="Slide Number Placeholder 4"/>
          <p:cNvSpPr>
            <a:spLocks noGrp="1"/>
          </p:cNvSpPr>
          <p:nvPr>
            <p:ph type="sldNum" sz="quarter" idx="12"/>
          </p:nvPr>
        </p:nvSpPr>
        <p:spPr/>
        <p:txBody>
          <a:bodyPr/>
          <a:lstStyle/>
          <a:p>
            <a:fld id="{63475C6A-5C89-4BA6-AED6-7D503C5BD78E}" type="slidenum">
              <a:rPr lang="en-US" smtClean="0"/>
              <a:t>5</a:t>
            </a:fld>
            <a:endParaRPr lang="en-US"/>
          </a:p>
        </p:txBody>
      </p:sp>
    </p:spTree>
    <p:extLst>
      <p:ext uri="{BB962C8B-B14F-4D97-AF65-F5344CB8AC3E}">
        <p14:creationId xmlns:p14="http://schemas.microsoft.com/office/powerpoint/2010/main" val="2575823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ENGIN</a:t>
            </a:r>
            <a:endParaRPr lang="en-US"/>
          </a:p>
        </p:txBody>
      </p:sp>
      <p:sp>
        <p:nvSpPr>
          <p:cNvPr id="5" name="Slide Number Placeholder 4"/>
          <p:cNvSpPr>
            <a:spLocks noGrp="1"/>
          </p:cNvSpPr>
          <p:nvPr>
            <p:ph type="sldNum" sz="quarter" idx="12"/>
          </p:nvPr>
        </p:nvSpPr>
        <p:spPr/>
        <p:txBody>
          <a:bodyPr/>
          <a:lstStyle/>
          <a:p>
            <a:fld id="{63475C6A-5C89-4BA6-AED6-7D503C5BD78E}" type="slidenum">
              <a:rPr lang="en-US" smtClean="0"/>
              <a:t>6</a:t>
            </a:fld>
            <a:endParaRPr lang="en-US"/>
          </a:p>
        </p:txBody>
      </p:sp>
      <p:pic>
        <p:nvPicPr>
          <p:cNvPr id="7" name="Picture 6"/>
          <p:cNvPicPr>
            <a:picLocks noChangeAspect="1"/>
          </p:cNvPicPr>
          <p:nvPr/>
        </p:nvPicPr>
        <p:blipFill>
          <a:blip r:embed="rId2"/>
          <a:stretch>
            <a:fillRect/>
          </a:stretch>
        </p:blipFill>
        <p:spPr>
          <a:xfrm>
            <a:off x="2687474" y="77820"/>
            <a:ext cx="6798357" cy="6780180"/>
          </a:xfrm>
          <a:prstGeom prst="rect">
            <a:avLst/>
          </a:prstGeom>
        </p:spPr>
      </p:pic>
    </p:spTree>
    <p:extLst>
      <p:ext uri="{BB962C8B-B14F-4D97-AF65-F5344CB8AC3E}">
        <p14:creationId xmlns:p14="http://schemas.microsoft.com/office/powerpoint/2010/main" val="263814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529839"/>
            <a:ext cx="8915400" cy="5272755"/>
          </a:xfrm>
        </p:spPr>
        <p:txBody>
          <a:bodyPr>
            <a:normAutofit/>
          </a:bodyPr>
          <a:lstStyle/>
          <a:p>
            <a:r>
              <a:rPr lang="en-US" dirty="0" smtClean="0">
                <a:solidFill>
                  <a:schemeClr val="tx1"/>
                </a:solidFill>
                <a:latin typeface="Arial" panose="020B0604020202020204" pitchFamily="34" charset="0"/>
                <a:cs typeface="Arial" panose="020B0604020202020204" pitchFamily="34" charset="0"/>
              </a:rPr>
              <a:t>A vertical line at any point on the earth’s surface is the line that follows the direction of gravity that point</a:t>
            </a:r>
          </a:p>
          <a:p>
            <a:r>
              <a:rPr lang="en-US" dirty="0" smtClean="0">
                <a:solidFill>
                  <a:schemeClr val="tx1"/>
                </a:solidFill>
                <a:latin typeface="Arial" panose="020B0604020202020204" pitchFamily="34" charset="0"/>
                <a:cs typeface="Arial" panose="020B0604020202020204" pitchFamily="34" charset="0"/>
              </a:rPr>
              <a:t>A horizontal line at a point is any line that is perpendicular to the vertical line at the point. At any point there are an unlimited number of horizontal lines</a:t>
            </a:r>
          </a:p>
          <a:p>
            <a:r>
              <a:rPr lang="en-US" dirty="0" smtClean="0">
                <a:solidFill>
                  <a:schemeClr val="tx1"/>
                </a:solidFill>
                <a:latin typeface="Arial" panose="020B0604020202020204" pitchFamily="34" charset="0"/>
                <a:cs typeface="Arial" panose="020B0604020202020204" pitchFamily="34" charset="0"/>
              </a:rPr>
              <a:t>A horizontal plane at a point is the plane that is perpendicular to the vertical line at the point</a:t>
            </a:r>
          </a:p>
          <a:p>
            <a:r>
              <a:rPr lang="en-US" dirty="0" smtClean="0">
                <a:solidFill>
                  <a:schemeClr val="tx1"/>
                </a:solidFill>
                <a:latin typeface="Arial" panose="020B0604020202020204" pitchFamily="34" charset="0"/>
                <a:cs typeface="Arial" panose="020B0604020202020204" pitchFamily="34" charset="0"/>
              </a:rPr>
              <a:t>A vertical plane at a point is any plane that contains the vertical line at the point. There are an unlimited number of vertical planes at a given point</a:t>
            </a:r>
          </a:p>
          <a:p>
            <a:r>
              <a:rPr lang="en-US" dirty="0" smtClean="0">
                <a:solidFill>
                  <a:schemeClr val="tx1"/>
                </a:solidFill>
                <a:latin typeface="Arial" panose="020B0604020202020204" pitchFamily="34" charset="0"/>
                <a:cs typeface="Arial" panose="020B0604020202020204" pitchFamily="34" charset="0"/>
              </a:rPr>
              <a:t>A level surface is a continuous surface that is at all points perpendicular to the direction of gravity. It is exemplified by the surface of a large body of water complete rest (unaffected by tidal action)</a:t>
            </a:r>
            <a:endParaRPr lang="en-US" dirty="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A horizontal distance between two given points is the distance between the points projected onto a horizontal plane. </a:t>
            </a:r>
          </a:p>
          <a:p>
            <a:r>
              <a:rPr lang="en-US" dirty="0" smtClean="0">
                <a:solidFill>
                  <a:schemeClr val="tx1"/>
                </a:solidFill>
                <a:latin typeface="Arial" panose="020B0604020202020204" pitchFamily="34" charset="0"/>
                <a:cs typeface="Arial" panose="020B0604020202020204" pitchFamily="34" charset="0"/>
              </a:rPr>
              <a:t>A horizontal angle is an angle measured in a horizontal plane between two vertical planes. </a:t>
            </a:r>
          </a:p>
        </p:txBody>
      </p:sp>
      <p:sp>
        <p:nvSpPr>
          <p:cNvPr id="4" name="Footer Placeholder 3"/>
          <p:cNvSpPr>
            <a:spLocks noGrp="1"/>
          </p:cNvSpPr>
          <p:nvPr>
            <p:ph type="ftr" sz="quarter" idx="11"/>
          </p:nvPr>
        </p:nvSpPr>
        <p:spPr/>
        <p:txBody>
          <a:bodyPr/>
          <a:lstStyle/>
          <a:p>
            <a:r>
              <a:rPr lang="en-US" smtClean="0"/>
              <a:t>ENGIN</a:t>
            </a:r>
            <a:endParaRPr lang="en-US"/>
          </a:p>
        </p:txBody>
      </p:sp>
      <p:sp>
        <p:nvSpPr>
          <p:cNvPr id="5" name="Slide Number Placeholder 4"/>
          <p:cNvSpPr>
            <a:spLocks noGrp="1"/>
          </p:cNvSpPr>
          <p:nvPr>
            <p:ph type="sldNum" sz="quarter" idx="12"/>
          </p:nvPr>
        </p:nvSpPr>
        <p:spPr/>
        <p:txBody>
          <a:bodyPr/>
          <a:lstStyle/>
          <a:p>
            <a:fld id="{63475C6A-5C89-4BA6-AED6-7D503C5BD78E}" type="slidenum">
              <a:rPr lang="en-US" smtClean="0"/>
              <a:t>7</a:t>
            </a:fld>
            <a:endParaRPr lang="en-US"/>
          </a:p>
        </p:txBody>
      </p:sp>
    </p:spTree>
    <p:extLst>
      <p:ext uri="{BB962C8B-B14F-4D97-AF65-F5344CB8AC3E}">
        <p14:creationId xmlns:p14="http://schemas.microsoft.com/office/powerpoint/2010/main" val="1651395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529839"/>
            <a:ext cx="8915400" cy="5272755"/>
          </a:xfrm>
        </p:spPr>
        <p:txBody>
          <a:bodyPr>
            <a:normAutofit/>
          </a:bodyPr>
          <a:lstStyle/>
          <a:p>
            <a:r>
              <a:rPr lang="en-US" dirty="0" smtClean="0">
                <a:solidFill>
                  <a:schemeClr val="tx1"/>
                </a:solidFill>
                <a:latin typeface="Arial" panose="020B0604020202020204" pitchFamily="34" charset="0"/>
                <a:cs typeface="Arial" panose="020B0604020202020204" pitchFamily="34" charset="0"/>
              </a:rPr>
              <a:t>A vertical angle is an angle measured in a vertical plane. By convention, if the angle is measured upward from a horizontal line or plane, it is referred to as a plus or positive vertical angle, and also as an elevation angle. If the angle is measured downward, it is referred to as a minus or negative vertical angle, and also as a depression angle.</a:t>
            </a:r>
          </a:p>
          <a:p>
            <a:r>
              <a:rPr lang="en-US" dirty="0" smtClean="0">
                <a:solidFill>
                  <a:schemeClr val="tx1"/>
                </a:solidFill>
                <a:latin typeface="Arial" panose="020B0604020202020204" pitchFamily="34" charset="0"/>
                <a:cs typeface="Arial" panose="020B0604020202020204" pitchFamily="34" charset="0"/>
              </a:rPr>
              <a:t>A zenith angle is also an angle measured in a vertical plane, except that, unlike a vertical angle, the zenith angle is measured down from the upward direction of the plumb line.</a:t>
            </a:r>
          </a:p>
          <a:p>
            <a:r>
              <a:rPr lang="en-US" dirty="0" smtClean="0">
                <a:solidFill>
                  <a:schemeClr val="tx1"/>
                </a:solidFill>
                <a:latin typeface="Arial" panose="020B0604020202020204" pitchFamily="34" charset="0"/>
                <a:cs typeface="Arial" panose="020B0604020202020204" pitchFamily="34" charset="0"/>
              </a:rPr>
              <a:t>The elevation of a point is its vertical distance above or below a given reference level surface.</a:t>
            </a:r>
          </a:p>
          <a:p>
            <a:r>
              <a:rPr lang="en-US" dirty="0" smtClean="0">
                <a:solidFill>
                  <a:schemeClr val="tx1"/>
                </a:solidFill>
                <a:latin typeface="Arial" panose="020B0604020202020204" pitchFamily="34" charset="0"/>
                <a:cs typeface="Arial" panose="020B0604020202020204" pitchFamily="34" charset="0"/>
              </a:rPr>
              <a:t>The difference in elevation between two points is the vertical distance between two level surfaces containing the two points. </a:t>
            </a:r>
          </a:p>
        </p:txBody>
      </p:sp>
      <p:sp>
        <p:nvSpPr>
          <p:cNvPr id="4" name="Footer Placeholder 3"/>
          <p:cNvSpPr>
            <a:spLocks noGrp="1"/>
          </p:cNvSpPr>
          <p:nvPr>
            <p:ph type="ftr" sz="quarter" idx="11"/>
          </p:nvPr>
        </p:nvSpPr>
        <p:spPr/>
        <p:txBody>
          <a:bodyPr/>
          <a:lstStyle/>
          <a:p>
            <a:r>
              <a:rPr lang="en-US" smtClean="0"/>
              <a:t>ENGIN</a:t>
            </a:r>
            <a:endParaRPr lang="en-US"/>
          </a:p>
        </p:txBody>
      </p:sp>
      <p:sp>
        <p:nvSpPr>
          <p:cNvPr id="5" name="Slide Number Placeholder 4"/>
          <p:cNvSpPr>
            <a:spLocks noGrp="1"/>
          </p:cNvSpPr>
          <p:nvPr>
            <p:ph type="sldNum" sz="quarter" idx="12"/>
          </p:nvPr>
        </p:nvSpPr>
        <p:spPr/>
        <p:txBody>
          <a:bodyPr/>
          <a:lstStyle/>
          <a:p>
            <a:fld id="{63475C6A-5C89-4BA6-AED6-7D503C5BD78E}" type="slidenum">
              <a:rPr lang="en-US" smtClean="0"/>
              <a:t>8</a:t>
            </a:fld>
            <a:endParaRPr lang="en-US"/>
          </a:p>
        </p:txBody>
      </p:sp>
    </p:spTree>
    <p:extLst>
      <p:ext uri="{BB962C8B-B14F-4D97-AF65-F5344CB8AC3E}">
        <p14:creationId xmlns:p14="http://schemas.microsoft.com/office/powerpoint/2010/main" val="524269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ENGIN</a:t>
            </a:r>
            <a:endParaRPr lang="en-US"/>
          </a:p>
        </p:txBody>
      </p:sp>
      <p:sp>
        <p:nvSpPr>
          <p:cNvPr id="5" name="Slide Number Placeholder 4"/>
          <p:cNvSpPr>
            <a:spLocks noGrp="1"/>
          </p:cNvSpPr>
          <p:nvPr>
            <p:ph type="sldNum" sz="quarter" idx="12"/>
          </p:nvPr>
        </p:nvSpPr>
        <p:spPr/>
        <p:txBody>
          <a:bodyPr/>
          <a:lstStyle/>
          <a:p>
            <a:fld id="{63475C6A-5C89-4BA6-AED6-7D503C5BD78E}" type="slidenum">
              <a:rPr lang="en-US" smtClean="0"/>
              <a:t>9</a:t>
            </a:fld>
            <a:endParaRPr lang="en-US"/>
          </a:p>
        </p:txBody>
      </p:sp>
      <p:pic>
        <p:nvPicPr>
          <p:cNvPr id="1028" name="Picture 4" descr="Image result for elementary surveying mea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0227" y="1415753"/>
            <a:ext cx="8102095"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21210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2158</TotalTime>
  <Words>1439</Words>
  <Application>Microsoft Office PowerPoint</Application>
  <PresentationFormat>Widescreen</PresentationFormat>
  <Paragraphs>163</Paragraphs>
  <Slides>23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Wingdings</vt:lpstr>
      <vt:lpstr>Wingdings 3</vt:lpstr>
      <vt:lpstr>Wisp</vt:lpstr>
      <vt:lpstr>Surveying Engineering</vt:lpstr>
      <vt:lpstr>References:</vt:lpstr>
      <vt:lpstr>Introduction</vt:lpstr>
      <vt:lpstr>Definitions</vt:lpstr>
      <vt:lpstr>Definitions</vt:lpstr>
      <vt:lpstr>PowerPoint Presentation</vt:lpstr>
      <vt:lpstr>PowerPoint Presentation</vt:lpstr>
      <vt:lpstr>PowerPoint Presentation</vt:lpstr>
      <vt:lpstr>PowerPoint Presentation</vt:lpstr>
      <vt:lpstr>Types of surveying</vt:lpstr>
      <vt:lpstr>PowerPoint Presentation</vt:lpstr>
      <vt:lpstr>Elementary surveying &amp; the use of surveying</vt:lpstr>
      <vt:lpstr>PowerPoint Presentation</vt:lpstr>
      <vt:lpstr>PowerPoint Presentation</vt:lpstr>
      <vt:lpstr>PowerPoint Presentation</vt:lpstr>
      <vt:lpstr>PowerPoint Presentation</vt:lpstr>
      <vt:lpstr>PowerPoint Presentation</vt:lpstr>
      <vt:lpstr>Units of measurements </vt:lpstr>
      <vt:lpstr>PowerPoint Presentation</vt:lpstr>
      <vt:lpstr>PowerPoint Presentation</vt:lpstr>
      <vt:lpstr>PowerPoint Presentation</vt:lpstr>
      <vt:lpstr>PowerPoint Presentation</vt:lpstr>
      <vt:lpstr>PowerPoint Presentation</vt:lpstr>
    </vt:vector>
  </TitlesOfParts>
  <Company>Al-Qaisar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Surveying Engineering</dc:title>
  <dc:creator>Nada Kadhim</dc:creator>
  <cp:lastModifiedBy>Nada Kadhim</cp:lastModifiedBy>
  <cp:revision>80</cp:revision>
  <dcterms:created xsi:type="dcterms:W3CDTF">2018-10-14T06:07:48Z</dcterms:created>
  <dcterms:modified xsi:type="dcterms:W3CDTF">2018-10-16T23:20:12Z</dcterms:modified>
</cp:coreProperties>
</file>